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Poppins Light"/>
      <p:regular r:id="rId26"/>
    </p:embeddedFont>
    <p:embeddedFont>
      <p:font typeface="Poppins Light"/>
      <p:regular r:id="rId27"/>
    </p:embeddedFont>
    <p:embeddedFont>
      <p:font typeface="Poppins Light"/>
      <p:regular r:id="rId28"/>
    </p:embeddedFont>
    <p:embeddedFont>
      <p:font typeface="Poppins Light"/>
      <p:regular r:id="rId29"/>
    </p:embeddedFont>
    <p:embeddedFont>
      <p:font typeface="Roboto Light"/>
      <p:regular r:id="rId30"/>
    </p:embeddedFont>
    <p:embeddedFont>
      <p:font typeface="Roboto Light"/>
      <p:regular r:id="rId31"/>
    </p:embeddedFont>
    <p:embeddedFont>
      <p:font typeface="Roboto Light"/>
      <p:regular r:id="rId32"/>
    </p:embeddedFont>
    <p:embeddedFont>
      <p:font typeface="Roboto Light"/>
      <p:regular r:id="rId3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9.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hyperlink" Target="https://www.autoincentive.online" TargetMode="External"/><Relationship Id="rId3" Type="http://schemas.openxmlformats.org/officeDocument/2006/relationships/hyperlink" Target="mailto:contact@autoincentive.online" TargetMode="External"/><Relationship Id="rId1"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svg"/><Relationship Id="rId6" Type="http://schemas.openxmlformats.org/officeDocument/2006/relationships/image" Target="../media/image-19-4.png"/><Relationship Id="rId7" Type="http://schemas.openxmlformats.org/officeDocument/2006/relationships/image" Target="../media/image-19-5.svg"/><Relationship Id="rId8" Type="http://schemas.openxmlformats.org/officeDocument/2006/relationships/image" Target="../media/image-19-6.png"/><Relationship Id="rId9" Type="http://schemas.openxmlformats.org/officeDocument/2006/relationships/image" Target="../media/image-19-7.svg"/><Relationship Id="rId10" Type="http://schemas.openxmlformats.org/officeDocument/2006/relationships/image" Target="../media/image-19-8.png"/><Relationship Id="rId11" Type="http://schemas.openxmlformats.org/officeDocument/2006/relationships/slideLayout" Target="../slideLayouts/slideLayout20.xml"/><Relationship Id="rId1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018586"/>
            <a:ext cx="13042821" cy="41923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9233" y="606623"/>
            <a:ext cx="5209223" cy="472440"/>
          </a:xfrm>
          <a:prstGeom prst="rect">
            <a:avLst/>
          </a:prstGeom>
          <a:noFill/>
          <a:ln/>
        </p:spPr>
        <p:txBody>
          <a:bodyPr wrap="none" lIns="0" tIns="0" rIns="0" bIns="0" rtlCol="0" anchor="t"/>
          <a:lstStyle/>
          <a:p>
            <a:pPr algn="l" indent="0" marL="0">
              <a:lnSpc>
                <a:spcPts val="3700"/>
              </a:lnSpc>
              <a:buNone/>
            </a:pPr>
            <a:r>
              <a:rPr lang="en-US" sz="2950" dirty="0">
                <a:solidFill>
                  <a:srgbClr val="F2F2F3"/>
                </a:solidFill>
                <a:latin typeface="Poppins Light" pitchFamily="34" charset="0"/>
                <a:ea typeface="Poppins Light" pitchFamily="34" charset="-122"/>
                <a:cs typeface="Poppins Light" pitchFamily="34" charset="-120"/>
              </a:rPr>
              <a:t>Why Choose AutoIncentive?</a:t>
            </a:r>
            <a:endParaRPr lang="en-US" sz="2950" dirty="0"/>
          </a:p>
        </p:txBody>
      </p:sp>
      <p:sp>
        <p:nvSpPr>
          <p:cNvPr id="4" name="Text 1"/>
          <p:cNvSpPr/>
          <p:nvPr/>
        </p:nvSpPr>
        <p:spPr>
          <a:xfrm>
            <a:off x="529233" y="1305878"/>
            <a:ext cx="8085534" cy="483870"/>
          </a:xfrm>
          <a:prstGeom prst="rect">
            <a:avLst/>
          </a:prstGeom>
          <a:noFill/>
          <a:ln/>
        </p:spPr>
        <p:txBody>
          <a:bodyPr wrap="square" lIns="0" tIns="0" rIns="0" bIns="0" rtlCol="0" anchor="t"/>
          <a:lstStyle/>
          <a:p>
            <a:pPr algn="l" indent="0" marL="0">
              <a:lnSpc>
                <a:spcPts val="1900"/>
              </a:lnSpc>
              <a:buNone/>
            </a:pPr>
            <a:r>
              <a:rPr lang="en-US" sz="1150" dirty="0">
                <a:solidFill>
                  <a:srgbClr val="E5E0DF"/>
                </a:solidFill>
                <a:latin typeface="Roboto Light" pitchFamily="34" charset="0"/>
                <a:ea typeface="Roboto Light" pitchFamily="34" charset="-122"/>
                <a:cs typeface="Roboto Light" pitchFamily="34" charset="-120"/>
              </a:rPr>
              <a:t>AutoIncentive is uniquely positioned to empower your enterprise and drive future-proof growth. Our integrated approach delivers unparalleled advantages for businesses and ecosystem participants alike.</a:t>
            </a:r>
            <a:endParaRPr lang="en-US" sz="1150" dirty="0"/>
          </a:p>
        </p:txBody>
      </p:sp>
      <p:sp>
        <p:nvSpPr>
          <p:cNvPr id="5" name="Shape 2"/>
          <p:cNvSpPr/>
          <p:nvPr/>
        </p:nvSpPr>
        <p:spPr>
          <a:xfrm>
            <a:off x="529233" y="1959769"/>
            <a:ext cx="3967163" cy="2549962"/>
          </a:xfrm>
          <a:prstGeom prst="roundRect">
            <a:avLst>
              <a:gd name="adj" fmla="val 2869"/>
            </a:avLst>
          </a:prstGeom>
          <a:solidFill>
            <a:srgbClr val="050505"/>
          </a:solidFill>
          <a:ln w="15240">
            <a:solidFill>
              <a:srgbClr val="56565B"/>
            </a:solidFill>
            <a:prstDash val="solid"/>
          </a:ln>
        </p:spPr>
      </p:sp>
      <p:sp>
        <p:nvSpPr>
          <p:cNvPr id="6" name="Shape 3"/>
          <p:cNvSpPr/>
          <p:nvPr/>
        </p:nvSpPr>
        <p:spPr>
          <a:xfrm>
            <a:off x="513993" y="1959769"/>
            <a:ext cx="60960" cy="2549962"/>
          </a:xfrm>
          <a:prstGeom prst="roundRect">
            <a:avLst>
              <a:gd name="adj" fmla="val 104186"/>
            </a:avLst>
          </a:prstGeom>
          <a:solidFill>
            <a:srgbClr val="F2F2F3"/>
          </a:solidFill>
          <a:ln/>
        </p:spPr>
      </p:sp>
      <p:sp>
        <p:nvSpPr>
          <p:cNvPr id="7" name="Text 4"/>
          <p:cNvSpPr/>
          <p:nvPr/>
        </p:nvSpPr>
        <p:spPr>
          <a:xfrm>
            <a:off x="741402" y="2126218"/>
            <a:ext cx="2658070" cy="236339"/>
          </a:xfrm>
          <a:prstGeom prst="rect">
            <a:avLst/>
          </a:prstGeom>
          <a:noFill/>
          <a:ln/>
        </p:spPr>
        <p:txBody>
          <a:bodyPr wrap="none" lIns="0" tIns="0" rIns="0" bIns="0" rtlCol="0" anchor="t"/>
          <a:lstStyle/>
          <a:p>
            <a:pPr algn="l" indent="0" marL="0">
              <a:lnSpc>
                <a:spcPts val="1850"/>
              </a:lnSpc>
              <a:buNone/>
            </a:pPr>
            <a:r>
              <a:rPr lang="en-US" sz="1450" dirty="0">
                <a:solidFill>
                  <a:srgbClr val="E5E0DF"/>
                </a:solidFill>
                <a:latin typeface="Poppins Light" pitchFamily="34" charset="0"/>
                <a:ea typeface="Poppins Light" pitchFamily="34" charset="-122"/>
                <a:cs typeface="Poppins Light" pitchFamily="34" charset="-120"/>
              </a:rPr>
              <a:t>Proprietary AI &amp; Web3 Fusion</a:t>
            </a:r>
            <a:endParaRPr lang="en-US" sz="1450" dirty="0"/>
          </a:p>
        </p:txBody>
      </p:sp>
      <p:sp>
        <p:nvSpPr>
          <p:cNvPr id="8" name="Text 5"/>
          <p:cNvSpPr/>
          <p:nvPr/>
        </p:nvSpPr>
        <p:spPr>
          <a:xfrm>
            <a:off x="741402" y="2453283"/>
            <a:ext cx="3588544" cy="967740"/>
          </a:xfrm>
          <a:prstGeom prst="rect">
            <a:avLst/>
          </a:prstGeom>
          <a:noFill/>
          <a:ln/>
        </p:spPr>
        <p:txBody>
          <a:bodyPr wrap="square" lIns="0" tIns="0" rIns="0" bIns="0" rtlCol="0" anchor="t"/>
          <a:lstStyle/>
          <a:p>
            <a:pPr algn="l" indent="0" marL="0">
              <a:lnSpc>
                <a:spcPts val="1900"/>
              </a:lnSpc>
              <a:buNone/>
            </a:pPr>
            <a:r>
              <a:rPr lang="en-US" sz="1150" dirty="0">
                <a:solidFill>
                  <a:srgbClr val="E5E0DF"/>
                </a:solidFill>
                <a:latin typeface="Roboto Light" pitchFamily="34" charset="0"/>
                <a:ea typeface="Roboto Light" pitchFamily="34" charset="-122"/>
                <a:cs typeface="Roboto Light" pitchFamily="34" charset="-120"/>
              </a:rPr>
              <a:t>Leverage our advanced, custom-built AI agents seamlessly integrated with secure blockchain technology for unmatched operational efficiency and innovation.</a:t>
            </a:r>
            <a:endParaRPr lang="en-US" sz="1150" dirty="0"/>
          </a:p>
        </p:txBody>
      </p:sp>
      <p:sp>
        <p:nvSpPr>
          <p:cNvPr id="9" name="Text 6"/>
          <p:cNvSpPr/>
          <p:nvPr/>
        </p:nvSpPr>
        <p:spPr>
          <a:xfrm>
            <a:off x="741402" y="3511748"/>
            <a:ext cx="35885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Cutting-edge AI solutions</a:t>
            </a:r>
            <a:endParaRPr lang="en-US" sz="1150" dirty="0"/>
          </a:p>
        </p:txBody>
      </p:sp>
      <p:sp>
        <p:nvSpPr>
          <p:cNvPr id="10" name="Text 7"/>
          <p:cNvSpPr/>
          <p:nvPr/>
        </p:nvSpPr>
        <p:spPr>
          <a:xfrm>
            <a:off x="741402" y="3806547"/>
            <a:ext cx="35885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Robust blockchain security</a:t>
            </a:r>
            <a:endParaRPr lang="en-US" sz="1150" dirty="0"/>
          </a:p>
        </p:txBody>
      </p:sp>
      <p:sp>
        <p:nvSpPr>
          <p:cNvPr id="11" name="Text 8"/>
          <p:cNvSpPr/>
          <p:nvPr/>
        </p:nvSpPr>
        <p:spPr>
          <a:xfrm>
            <a:off x="741402" y="4101346"/>
            <a:ext cx="35885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Comprehensive, integrated platforms</a:t>
            </a:r>
            <a:endParaRPr lang="en-US" sz="1150" dirty="0"/>
          </a:p>
        </p:txBody>
      </p:sp>
      <p:sp>
        <p:nvSpPr>
          <p:cNvPr id="12" name="Shape 9"/>
          <p:cNvSpPr/>
          <p:nvPr/>
        </p:nvSpPr>
        <p:spPr>
          <a:xfrm>
            <a:off x="4647605" y="1959769"/>
            <a:ext cx="3967163" cy="2549962"/>
          </a:xfrm>
          <a:prstGeom prst="roundRect">
            <a:avLst>
              <a:gd name="adj" fmla="val 2869"/>
            </a:avLst>
          </a:prstGeom>
          <a:solidFill>
            <a:srgbClr val="050505"/>
          </a:solidFill>
          <a:ln w="15240">
            <a:solidFill>
              <a:srgbClr val="56565B"/>
            </a:solidFill>
            <a:prstDash val="solid"/>
          </a:ln>
        </p:spPr>
      </p:sp>
      <p:sp>
        <p:nvSpPr>
          <p:cNvPr id="13" name="Shape 10"/>
          <p:cNvSpPr/>
          <p:nvPr/>
        </p:nvSpPr>
        <p:spPr>
          <a:xfrm>
            <a:off x="4632365" y="1959769"/>
            <a:ext cx="60960" cy="2549962"/>
          </a:xfrm>
          <a:prstGeom prst="roundRect">
            <a:avLst>
              <a:gd name="adj" fmla="val 104186"/>
            </a:avLst>
          </a:prstGeom>
          <a:solidFill>
            <a:srgbClr val="F2F2F3"/>
          </a:solidFill>
          <a:ln/>
        </p:spPr>
      </p:sp>
      <p:sp>
        <p:nvSpPr>
          <p:cNvPr id="14" name="Text 11"/>
          <p:cNvSpPr/>
          <p:nvPr/>
        </p:nvSpPr>
        <p:spPr>
          <a:xfrm>
            <a:off x="4859774" y="2126218"/>
            <a:ext cx="3040261" cy="236339"/>
          </a:xfrm>
          <a:prstGeom prst="rect">
            <a:avLst/>
          </a:prstGeom>
          <a:noFill/>
          <a:ln/>
        </p:spPr>
        <p:txBody>
          <a:bodyPr wrap="none" lIns="0" tIns="0" rIns="0" bIns="0" rtlCol="0" anchor="t"/>
          <a:lstStyle/>
          <a:p>
            <a:pPr algn="l" indent="0" marL="0">
              <a:lnSpc>
                <a:spcPts val="1850"/>
              </a:lnSpc>
              <a:buNone/>
            </a:pPr>
            <a:r>
              <a:rPr lang="en-US" sz="1450" dirty="0">
                <a:solidFill>
                  <a:srgbClr val="E5E0DF"/>
                </a:solidFill>
                <a:latin typeface="Poppins Light" pitchFamily="34" charset="0"/>
                <a:ea typeface="Poppins Light" pitchFamily="34" charset="-122"/>
                <a:cs typeface="Poppins Light" pitchFamily="34" charset="-120"/>
              </a:rPr>
              <a:t>Proven Impact &amp; Robust Security</a:t>
            </a:r>
            <a:endParaRPr lang="en-US" sz="1450" dirty="0"/>
          </a:p>
        </p:txBody>
      </p:sp>
      <p:sp>
        <p:nvSpPr>
          <p:cNvPr id="15" name="Text 12"/>
          <p:cNvSpPr/>
          <p:nvPr/>
        </p:nvSpPr>
        <p:spPr>
          <a:xfrm>
            <a:off x="4859774" y="2453283"/>
            <a:ext cx="3588544" cy="967740"/>
          </a:xfrm>
          <a:prstGeom prst="rect">
            <a:avLst/>
          </a:prstGeom>
          <a:noFill/>
          <a:ln/>
        </p:spPr>
        <p:txBody>
          <a:bodyPr wrap="square" lIns="0" tIns="0" rIns="0" bIns="0" rtlCol="0" anchor="t"/>
          <a:lstStyle/>
          <a:p>
            <a:pPr algn="l" indent="0" marL="0">
              <a:lnSpc>
                <a:spcPts val="1900"/>
              </a:lnSpc>
              <a:buNone/>
            </a:pPr>
            <a:r>
              <a:rPr lang="en-US" sz="1150" dirty="0">
                <a:solidFill>
                  <a:srgbClr val="E5E0DF"/>
                </a:solidFill>
                <a:latin typeface="Roboto Light" pitchFamily="34" charset="0"/>
                <a:ea typeface="Roboto Light" pitchFamily="34" charset="-122"/>
                <a:cs typeface="Roboto Light" pitchFamily="34" charset="-120"/>
              </a:rPr>
              <a:t>Benefit from our demonstrated success with industry leaders and the unparalleled protection of the X403 authentication protocol, ensuring data integrity and compliance.</a:t>
            </a:r>
            <a:endParaRPr lang="en-US" sz="1150" dirty="0"/>
          </a:p>
        </p:txBody>
      </p:sp>
      <p:sp>
        <p:nvSpPr>
          <p:cNvPr id="16" name="Text 13"/>
          <p:cNvSpPr/>
          <p:nvPr/>
        </p:nvSpPr>
        <p:spPr>
          <a:xfrm>
            <a:off x="4859774" y="3511748"/>
            <a:ext cx="35885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Trusted by leading enterprises</a:t>
            </a:r>
            <a:endParaRPr lang="en-US" sz="1150" dirty="0"/>
          </a:p>
        </p:txBody>
      </p:sp>
      <p:sp>
        <p:nvSpPr>
          <p:cNvPr id="17" name="Text 14"/>
          <p:cNvSpPr/>
          <p:nvPr/>
        </p:nvSpPr>
        <p:spPr>
          <a:xfrm>
            <a:off x="4859774" y="3806547"/>
            <a:ext cx="35885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Unrivaled security with X403</a:t>
            </a:r>
            <a:endParaRPr lang="en-US" sz="1150" dirty="0"/>
          </a:p>
        </p:txBody>
      </p:sp>
      <p:sp>
        <p:nvSpPr>
          <p:cNvPr id="18" name="Text 15"/>
          <p:cNvSpPr/>
          <p:nvPr/>
        </p:nvSpPr>
        <p:spPr>
          <a:xfrm>
            <a:off x="4859774" y="4101346"/>
            <a:ext cx="35885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Reduced fraud and enhanced compliance</a:t>
            </a:r>
            <a:endParaRPr lang="en-US" sz="1150" dirty="0"/>
          </a:p>
        </p:txBody>
      </p:sp>
      <p:sp>
        <p:nvSpPr>
          <p:cNvPr id="19" name="Shape 16"/>
          <p:cNvSpPr/>
          <p:nvPr/>
        </p:nvSpPr>
        <p:spPr>
          <a:xfrm>
            <a:off x="529233" y="4660940"/>
            <a:ext cx="3967163" cy="2549962"/>
          </a:xfrm>
          <a:prstGeom prst="roundRect">
            <a:avLst>
              <a:gd name="adj" fmla="val 2869"/>
            </a:avLst>
          </a:prstGeom>
          <a:solidFill>
            <a:srgbClr val="050505"/>
          </a:solidFill>
          <a:ln w="15240">
            <a:solidFill>
              <a:srgbClr val="56565B"/>
            </a:solidFill>
            <a:prstDash val="solid"/>
          </a:ln>
        </p:spPr>
      </p:sp>
      <p:sp>
        <p:nvSpPr>
          <p:cNvPr id="20" name="Shape 17"/>
          <p:cNvSpPr/>
          <p:nvPr/>
        </p:nvSpPr>
        <p:spPr>
          <a:xfrm>
            <a:off x="513993" y="4660940"/>
            <a:ext cx="60960" cy="2549962"/>
          </a:xfrm>
          <a:prstGeom prst="roundRect">
            <a:avLst>
              <a:gd name="adj" fmla="val 104186"/>
            </a:avLst>
          </a:prstGeom>
          <a:solidFill>
            <a:srgbClr val="F2F2F3"/>
          </a:solidFill>
          <a:ln/>
        </p:spPr>
      </p:sp>
      <p:sp>
        <p:nvSpPr>
          <p:cNvPr id="21" name="Text 18"/>
          <p:cNvSpPr/>
          <p:nvPr/>
        </p:nvSpPr>
        <p:spPr>
          <a:xfrm>
            <a:off x="741402" y="4827389"/>
            <a:ext cx="3366254" cy="236339"/>
          </a:xfrm>
          <a:prstGeom prst="rect">
            <a:avLst/>
          </a:prstGeom>
          <a:noFill/>
          <a:ln/>
        </p:spPr>
        <p:txBody>
          <a:bodyPr wrap="none" lIns="0" tIns="0" rIns="0" bIns="0" rtlCol="0" anchor="t"/>
          <a:lstStyle/>
          <a:p>
            <a:pPr algn="l" indent="0" marL="0">
              <a:lnSpc>
                <a:spcPts val="1850"/>
              </a:lnSpc>
              <a:buNone/>
            </a:pPr>
            <a:r>
              <a:rPr lang="en-US" sz="1450" dirty="0">
                <a:solidFill>
                  <a:srgbClr val="E5E0DF"/>
                </a:solidFill>
                <a:latin typeface="Poppins Light" pitchFamily="34" charset="0"/>
                <a:ea typeface="Poppins Light" pitchFamily="34" charset="-122"/>
                <a:cs typeface="Poppins Light" pitchFamily="34" charset="-120"/>
              </a:rPr>
              <a:t>Accelerated Business &amp; Token Value</a:t>
            </a:r>
            <a:endParaRPr lang="en-US" sz="1450" dirty="0"/>
          </a:p>
        </p:txBody>
      </p:sp>
      <p:sp>
        <p:nvSpPr>
          <p:cNvPr id="22" name="Text 19"/>
          <p:cNvSpPr/>
          <p:nvPr/>
        </p:nvSpPr>
        <p:spPr>
          <a:xfrm>
            <a:off x="741402" y="5154454"/>
            <a:ext cx="3588544" cy="967740"/>
          </a:xfrm>
          <a:prstGeom prst="rect">
            <a:avLst/>
          </a:prstGeom>
          <a:noFill/>
          <a:ln/>
        </p:spPr>
        <p:txBody>
          <a:bodyPr wrap="square" lIns="0" tIns="0" rIns="0" bIns="0" rtlCol="0" anchor="t"/>
          <a:lstStyle/>
          <a:p>
            <a:pPr algn="l" indent="0" marL="0">
              <a:lnSpc>
                <a:spcPts val="1900"/>
              </a:lnSpc>
              <a:buNone/>
            </a:pPr>
            <a:r>
              <a:rPr lang="en-US" sz="1150" dirty="0">
                <a:solidFill>
                  <a:srgbClr val="E5E0DF"/>
                </a:solidFill>
                <a:latin typeface="Roboto Light" pitchFamily="34" charset="0"/>
                <a:ea typeface="Roboto Light" pitchFamily="34" charset="-122"/>
                <a:cs typeface="Roboto Light" pitchFamily="34" charset="-120"/>
              </a:rPr>
              <a:t>Experience significant cost reductions, enhanced scalability, and empower AIT token holders with governance rights and profit-sharing, fostering mutual growth.</a:t>
            </a:r>
            <a:endParaRPr lang="en-US" sz="1150" dirty="0"/>
          </a:p>
        </p:txBody>
      </p:sp>
      <p:sp>
        <p:nvSpPr>
          <p:cNvPr id="23" name="Text 20"/>
          <p:cNvSpPr/>
          <p:nvPr/>
        </p:nvSpPr>
        <p:spPr>
          <a:xfrm>
            <a:off x="741402" y="6212919"/>
            <a:ext cx="35885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Significant cost reduction &amp; scalability</a:t>
            </a:r>
            <a:endParaRPr lang="en-US" sz="1150" dirty="0"/>
          </a:p>
        </p:txBody>
      </p:sp>
      <p:sp>
        <p:nvSpPr>
          <p:cNvPr id="24" name="Text 21"/>
          <p:cNvSpPr/>
          <p:nvPr/>
        </p:nvSpPr>
        <p:spPr>
          <a:xfrm>
            <a:off x="741402" y="6507718"/>
            <a:ext cx="35885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AIT token governance &amp; profit-sharing</a:t>
            </a:r>
            <a:endParaRPr lang="en-US" sz="1150" dirty="0"/>
          </a:p>
        </p:txBody>
      </p:sp>
      <p:sp>
        <p:nvSpPr>
          <p:cNvPr id="25" name="Text 22"/>
          <p:cNvSpPr/>
          <p:nvPr/>
        </p:nvSpPr>
        <p:spPr>
          <a:xfrm>
            <a:off x="741402" y="6802517"/>
            <a:ext cx="35885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Sustainable ecosystem growth</a:t>
            </a:r>
            <a:endParaRPr lang="en-US" sz="1150" dirty="0"/>
          </a:p>
        </p:txBody>
      </p:sp>
      <p:sp>
        <p:nvSpPr>
          <p:cNvPr id="26" name="Text 23"/>
          <p:cNvSpPr/>
          <p:nvPr/>
        </p:nvSpPr>
        <p:spPr>
          <a:xfrm>
            <a:off x="529233" y="7380923"/>
            <a:ext cx="8085534" cy="241935"/>
          </a:xfrm>
          <a:prstGeom prst="rect">
            <a:avLst/>
          </a:prstGeom>
          <a:noFill/>
          <a:ln/>
        </p:spPr>
        <p:txBody>
          <a:bodyPr wrap="none" lIns="0" tIns="0" rIns="0" bIns="0" rtlCol="0" anchor="t"/>
          <a:lstStyle/>
          <a:p>
            <a:pPr algn="l" indent="0" marL="0">
              <a:lnSpc>
                <a:spcPts val="1900"/>
              </a:lnSpc>
              <a:buNone/>
            </a:pPr>
            <a:r>
              <a:rPr lang="en-US" sz="1150" dirty="0">
                <a:solidFill>
                  <a:srgbClr val="E5E0DF"/>
                </a:solidFill>
                <a:latin typeface="Roboto Light" pitchFamily="34" charset="0"/>
                <a:ea typeface="Roboto Light" pitchFamily="34" charset="-122"/>
                <a:cs typeface="Roboto Light" pitchFamily="34" charset="-120"/>
              </a:rPr>
              <a:t>We don't just offer solutions; we build a future where every transaction is intelligent, secure, and rewarding.</a:t>
            </a: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511618"/>
            <a:ext cx="11953042"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The Technology Stack Powering Innovation</a:t>
            </a:r>
            <a:endParaRPr lang="en-US" sz="4450" dirty="0"/>
          </a:p>
        </p:txBody>
      </p:sp>
      <p:sp>
        <p:nvSpPr>
          <p:cNvPr id="3" name="Shape 1"/>
          <p:cNvSpPr/>
          <p:nvPr/>
        </p:nvSpPr>
        <p:spPr>
          <a:xfrm>
            <a:off x="793790" y="2674025"/>
            <a:ext cx="4196358" cy="4043958"/>
          </a:xfrm>
          <a:prstGeom prst="roundRect">
            <a:avLst>
              <a:gd name="adj" fmla="val 2356"/>
            </a:avLst>
          </a:prstGeom>
          <a:solidFill>
            <a:srgbClr val="3D3D42"/>
          </a:solidFill>
          <a:ln w="7620">
            <a:solidFill>
              <a:srgbClr val="835E54"/>
            </a:solidFill>
            <a:prstDash val="solid"/>
          </a:ln>
        </p:spPr>
      </p:sp>
      <p:sp>
        <p:nvSpPr>
          <p:cNvPr id="4" name="Shape 2"/>
          <p:cNvSpPr/>
          <p:nvPr/>
        </p:nvSpPr>
        <p:spPr>
          <a:xfrm>
            <a:off x="1028224" y="2908459"/>
            <a:ext cx="680442" cy="680442"/>
          </a:xfrm>
          <a:prstGeom prst="roundRect">
            <a:avLst>
              <a:gd name="adj" fmla="val 13436980"/>
            </a:avLst>
          </a:prstGeom>
          <a:solidFill>
            <a:srgbClr val="835E54"/>
          </a:solidFill>
          <a:ln/>
        </p:spPr>
      </p:sp>
      <p:pic>
        <p:nvPicPr>
          <p:cNvPr id="5" name="Image 0" descr="preencoded.png">    </p:cNvPr>
          <p:cNvPicPr>
            <a:picLocks noChangeAspect="1"/>
          </p:cNvPicPr>
          <p:nvPr/>
        </p:nvPicPr>
        <p:blipFill>
          <a:blip r:embed="rId1"/>
          <a:stretch>
            <a:fillRect/>
          </a:stretch>
        </p:blipFill>
        <p:spPr>
          <a:xfrm>
            <a:off x="1215390" y="3095506"/>
            <a:ext cx="306110" cy="306110"/>
          </a:xfrm>
          <a:prstGeom prst="rect">
            <a:avLst/>
          </a:prstGeom>
        </p:spPr>
      </p:pic>
      <p:sp>
        <p:nvSpPr>
          <p:cNvPr id="6" name="Text 3"/>
          <p:cNvSpPr/>
          <p:nvPr/>
        </p:nvSpPr>
        <p:spPr>
          <a:xfrm>
            <a:off x="1028224"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AI Agents</a:t>
            </a:r>
            <a:endParaRPr lang="en-US" sz="2200" dirty="0"/>
          </a:p>
        </p:txBody>
      </p:sp>
      <p:sp>
        <p:nvSpPr>
          <p:cNvPr id="7" name="Text 4"/>
          <p:cNvSpPr/>
          <p:nvPr/>
        </p:nvSpPr>
        <p:spPr>
          <a:xfrm>
            <a:off x="1028224" y="4306133"/>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Intelligent autonomous systems that analyze transaction patterns, optimize incentive distribution, and make real-time decisions to maximize value for all stakeholders.</a:t>
            </a:r>
            <a:endParaRPr lang="en-US" sz="1750" dirty="0"/>
          </a:p>
        </p:txBody>
      </p:sp>
      <p:sp>
        <p:nvSpPr>
          <p:cNvPr id="8" name="Shape 5"/>
          <p:cNvSpPr/>
          <p:nvPr/>
        </p:nvSpPr>
        <p:spPr>
          <a:xfrm>
            <a:off x="5216962" y="2674025"/>
            <a:ext cx="4196358" cy="4043958"/>
          </a:xfrm>
          <a:prstGeom prst="roundRect">
            <a:avLst>
              <a:gd name="adj" fmla="val 2356"/>
            </a:avLst>
          </a:prstGeom>
          <a:solidFill>
            <a:srgbClr val="3D3D42"/>
          </a:solidFill>
          <a:ln w="7620">
            <a:solidFill>
              <a:srgbClr val="C9907C"/>
            </a:solidFill>
            <a:prstDash val="solid"/>
          </a:ln>
        </p:spPr>
      </p:sp>
      <p:sp>
        <p:nvSpPr>
          <p:cNvPr id="9" name="Shape 6"/>
          <p:cNvSpPr/>
          <p:nvPr/>
        </p:nvSpPr>
        <p:spPr>
          <a:xfrm>
            <a:off x="5451396" y="2908459"/>
            <a:ext cx="680442" cy="680442"/>
          </a:xfrm>
          <a:prstGeom prst="roundRect">
            <a:avLst>
              <a:gd name="adj" fmla="val 13436980"/>
            </a:avLst>
          </a:prstGeom>
          <a:solidFill>
            <a:srgbClr val="C9907C"/>
          </a:solidFill>
          <a:ln/>
        </p:spPr>
      </p:sp>
      <p:pic>
        <p:nvPicPr>
          <p:cNvPr id="10" name="Image 1" descr="preencoded.png">    </p:cNvPr>
          <p:cNvPicPr>
            <a:picLocks noChangeAspect="1"/>
          </p:cNvPicPr>
          <p:nvPr/>
        </p:nvPicPr>
        <p:blipFill>
          <a:blip r:embed="rId2"/>
          <a:stretch>
            <a:fillRect/>
          </a:stretch>
        </p:blipFill>
        <p:spPr>
          <a:xfrm>
            <a:off x="5638562" y="3095506"/>
            <a:ext cx="306110" cy="306110"/>
          </a:xfrm>
          <a:prstGeom prst="rect">
            <a:avLst/>
          </a:prstGeom>
        </p:spPr>
      </p:pic>
      <p:sp>
        <p:nvSpPr>
          <p:cNvPr id="11" name="Text 7"/>
          <p:cNvSpPr/>
          <p:nvPr/>
        </p:nvSpPr>
        <p:spPr>
          <a:xfrm>
            <a:off x="5451396" y="3815715"/>
            <a:ext cx="3482340"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Blockchain Infrastructure</a:t>
            </a:r>
            <a:endParaRPr lang="en-US" sz="2200" dirty="0"/>
          </a:p>
        </p:txBody>
      </p:sp>
      <p:sp>
        <p:nvSpPr>
          <p:cNvPr id="12" name="Text 8"/>
          <p:cNvSpPr/>
          <p:nvPr/>
        </p:nvSpPr>
        <p:spPr>
          <a:xfrm>
            <a:off x="5451396" y="4306133"/>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Immutable, transparent ledger technology ensuring every transaction is secure, verifiable, and protected against fraud with enterprise-grade cryptographic protocols.</a:t>
            </a:r>
            <a:endParaRPr lang="en-US" sz="1750" dirty="0"/>
          </a:p>
        </p:txBody>
      </p:sp>
      <p:sp>
        <p:nvSpPr>
          <p:cNvPr id="13" name="Shape 9"/>
          <p:cNvSpPr/>
          <p:nvPr/>
        </p:nvSpPr>
        <p:spPr>
          <a:xfrm>
            <a:off x="9640133" y="2674025"/>
            <a:ext cx="4196358" cy="4043958"/>
          </a:xfrm>
          <a:prstGeom prst="roundRect">
            <a:avLst>
              <a:gd name="adj" fmla="val 2356"/>
            </a:avLst>
          </a:prstGeom>
          <a:solidFill>
            <a:srgbClr val="3D3D42"/>
          </a:solidFill>
          <a:ln w="7620">
            <a:solidFill>
              <a:srgbClr val="B3BDB5"/>
            </a:solidFill>
            <a:prstDash val="solid"/>
          </a:ln>
        </p:spPr>
      </p:sp>
      <p:sp>
        <p:nvSpPr>
          <p:cNvPr id="14" name="Shape 10"/>
          <p:cNvSpPr/>
          <p:nvPr/>
        </p:nvSpPr>
        <p:spPr>
          <a:xfrm>
            <a:off x="9874568" y="2908459"/>
            <a:ext cx="680442" cy="680442"/>
          </a:xfrm>
          <a:prstGeom prst="roundRect">
            <a:avLst>
              <a:gd name="adj" fmla="val 13436980"/>
            </a:avLst>
          </a:prstGeom>
          <a:solidFill>
            <a:srgbClr val="B3BDB5"/>
          </a:solidFill>
          <a:ln/>
        </p:spPr>
      </p:sp>
      <p:pic>
        <p:nvPicPr>
          <p:cNvPr id="15" name="Image 2" descr="preencoded.png">    </p:cNvPr>
          <p:cNvPicPr>
            <a:picLocks noChangeAspect="1"/>
          </p:cNvPicPr>
          <p:nvPr/>
        </p:nvPicPr>
        <p:blipFill>
          <a:blip r:embed="rId3"/>
          <a:stretch>
            <a:fillRect/>
          </a:stretch>
        </p:blipFill>
        <p:spPr>
          <a:xfrm>
            <a:off x="10061734" y="3095506"/>
            <a:ext cx="306110" cy="306110"/>
          </a:xfrm>
          <a:prstGeom prst="rect">
            <a:avLst/>
          </a:prstGeom>
        </p:spPr>
      </p:pic>
      <p:sp>
        <p:nvSpPr>
          <p:cNvPr id="16" name="Text 11"/>
          <p:cNvSpPr/>
          <p:nvPr/>
        </p:nvSpPr>
        <p:spPr>
          <a:xfrm>
            <a:off x="9874568" y="3815715"/>
            <a:ext cx="3375303"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X402 Payment Protocols</a:t>
            </a:r>
            <a:endParaRPr lang="en-US" sz="2200" dirty="0"/>
          </a:p>
        </p:txBody>
      </p:sp>
      <p:sp>
        <p:nvSpPr>
          <p:cNvPr id="17" name="Text 12"/>
          <p:cNvSpPr/>
          <p:nvPr/>
        </p:nvSpPr>
        <p:spPr>
          <a:xfrm>
            <a:off x="9874568" y="4306133"/>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Next-generation payment standards enabling instant settlements, cross-border transactions, and seamless integration with existing financial infrastructure.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36138" y="421243"/>
            <a:ext cx="7879913" cy="478631"/>
          </a:xfrm>
          <a:prstGeom prst="rect">
            <a:avLst/>
          </a:prstGeom>
          <a:noFill/>
          <a:ln/>
        </p:spPr>
        <p:txBody>
          <a:bodyPr wrap="none" lIns="0" tIns="0" rIns="0" bIns="0" rtlCol="0" anchor="t"/>
          <a:lstStyle/>
          <a:p>
            <a:pPr algn="l" indent="0" marL="0">
              <a:lnSpc>
                <a:spcPts val="3750"/>
              </a:lnSpc>
              <a:buNone/>
            </a:pPr>
            <a:r>
              <a:rPr lang="en-US" sz="3000" dirty="0">
                <a:solidFill>
                  <a:srgbClr val="F2F2F3"/>
                </a:solidFill>
                <a:latin typeface="Poppins Light" pitchFamily="34" charset="0"/>
                <a:ea typeface="Poppins Light" pitchFamily="34" charset="-122"/>
                <a:cs typeface="Poppins Light" pitchFamily="34" charset="-120"/>
              </a:rPr>
              <a:t>How AI Agents Transform Your Operations</a:t>
            </a:r>
            <a:endParaRPr lang="en-US" sz="3000" dirty="0"/>
          </a:p>
        </p:txBody>
      </p:sp>
      <p:sp>
        <p:nvSpPr>
          <p:cNvPr id="3" name="Text 1"/>
          <p:cNvSpPr/>
          <p:nvPr/>
        </p:nvSpPr>
        <p:spPr>
          <a:xfrm>
            <a:off x="536138" y="1282660"/>
            <a:ext cx="3494961" cy="287179"/>
          </a:xfrm>
          <a:prstGeom prst="rect">
            <a:avLst/>
          </a:prstGeom>
          <a:noFill/>
          <a:ln/>
        </p:spPr>
        <p:txBody>
          <a:bodyPr wrap="none" lIns="0" tIns="0" rIns="0" bIns="0" rtlCol="0" anchor="t"/>
          <a:lstStyle/>
          <a:p>
            <a:pPr algn="l" indent="0" marL="0">
              <a:lnSpc>
                <a:spcPts val="2250"/>
              </a:lnSpc>
              <a:buNone/>
            </a:pPr>
            <a:r>
              <a:rPr lang="en-US" sz="1800" dirty="0">
                <a:solidFill>
                  <a:srgbClr val="F2F2F3"/>
                </a:solidFill>
                <a:latin typeface="Poppins Light" pitchFamily="34" charset="0"/>
                <a:ea typeface="Poppins Light" pitchFamily="34" charset="-122"/>
                <a:cs typeface="Poppins Light" pitchFamily="34" charset="-120"/>
              </a:rPr>
              <a:t>Intelligent Automation at Scale</a:t>
            </a:r>
            <a:endParaRPr lang="en-US" sz="1800" dirty="0"/>
          </a:p>
        </p:txBody>
      </p:sp>
      <p:sp>
        <p:nvSpPr>
          <p:cNvPr id="4" name="Text 2"/>
          <p:cNvSpPr/>
          <p:nvPr/>
        </p:nvSpPr>
        <p:spPr>
          <a:xfrm>
            <a:off x="536138" y="1722953"/>
            <a:ext cx="5895618" cy="490299"/>
          </a:xfrm>
          <a:prstGeom prst="rect">
            <a:avLst/>
          </a:prstGeom>
          <a:noFill/>
          <a:ln/>
        </p:spPr>
        <p:txBody>
          <a:bodyPr wrap="square" lIns="0" tIns="0" rIns="0" bIns="0" rtlCol="0" anchor="t"/>
          <a:lstStyle/>
          <a:p>
            <a:pPr algn="l" indent="0" marL="0">
              <a:lnSpc>
                <a:spcPts val="1900"/>
              </a:lnSpc>
              <a:buNone/>
            </a:pPr>
            <a:r>
              <a:rPr lang="en-US" sz="1200" dirty="0">
                <a:solidFill>
                  <a:srgbClr val="E5E0DF"/>
                </a:solidFill>
                <a:latin typeface="Roboto Light" pitchFamily="34" charset="0"/>
                <a:ea typeface="Roboto Light" pitchFamily="34" charset="-122"/>
                <a:cs typeface="Roboto Light" pitchFamily="34" charset="-120"/>
              </a:rPr>
              <a:t>Our AI agents work 24/7 to monitor transactions, detect anomalies, and optimize incentive programs based on real-time market conditions and user behavior.</a:t>
            </a:r>
            <a:endParaRPr lang="en-US" sz="1200" dirty="0"/>
          </a:p>
        </p:txBody>
      </p:sp>
      <p:sp>
        <p:nvSpPr>
          <p:cNvPr id="5" name="Text 3"/>
          <p:cNvSpPr/>
          <p:nvPr/>
        </p:nvSpPr>
        <p:spPr>
          <a:xfrm>
            <a:off x="536138" y="2351008"/>
            <a:ext cx="5895618" cy="245150"/>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5E0DF"/>
                </a:solidFill>
                <a:latin typeface="Roboto Light" pitchFamily="34" charset="0"/>
                <a:ea typeface="Roboto Light" pitchFamily="34" charset="-122"/>
                <a:cs typeface="Roboto Light" pitchFamily="34" charset="-120"/>
              </a:rPr>
              <a:t>Predictive analytics for demand forecasting</a:t>
            </a:r>
            <a:endParaRPr lang="en-US" sz="1200" dirty="0"/>
          </a:p>
        </p:txBody>
      </p:sp>
      <p:sp>
        <p:nvSpPr>
          <p:cNvPr id="6" name="Text 4"/>
          <p:cNvSpPr/>
          <p:nvPr/>
        </p:nvSpPr>
        <p:spPr>
          <a:xfrm>
            <a:off x="536138" y="2649736"/>
            <a:ext cx="5895618" cy="245150"/>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5E0DF"/>
                </a:solidFill>
                <a:latin typeface="Roboto Light" pitchFamily="34" charset="0"/>
                <a:ea typeface="Roboto Light" pitchFamily="34" charset="-122"/>
                <a:cs typeface="Roboto Light" pitchFamily="34" charset="-120"/>
              </a:rPr>
              <a:t>Automated fraud detection and prevention</a:t>
            </a:r>
            <a:endParaRPr lang="en-US" sz="1200" dirty="0"/>
          </a:p>
        </p:txBody>
      </p:sp>
      <p:sp>
        <p:nvSpPr>
          <p:cNvPr id="7" name="Text 5"/>
          <p:cNvSpPr/>
          <p:nvPr/>
        </p:nvSpPr>
        <p:spPr>
          <a:xfrm>
            <a:off x="536138" y="2948464"/>
            <a:ext cx="5895618" cy="245150"/>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5E0DF"/>
                </a:solidFill>
                <a:latin typeface="Roboto Light" pitchFamily="34" charset="0"/>
                <a:ea typeface="Roboto Light" pitchFamily="34" charset="-122"/>
                <a:cs typeface="Roboto Light" pitchFamily="34" charset="-120"/>
              </a:rPr>
              <a:t>Dynamic pricing and incentive optimization</a:t>
            </a:r>
            <a:endParaRPr lang="en-US" sz="1200" dirty="0"/>
          </a:p>
        </p:txBody>
      </p:sp>
      <p:sp>
        <p:nvSpPr>
          <p:cNvPr id="8" name="Text 6"/>
          <p:cNvSpPr/>
          <p:nvPr/>
        </p:nvSpPr>
        <p:spPr>
          <a:xfrm>
            <a:off x="536138" y="3247192"/>
            <a:ext cx="5895618" cy="245150"/>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5E0DF"/>
                </a:solidFill>
                <a:latin typeface="Roboto Light" pitchFamily="34" charset="0"/>
                <a:ea typeface="Roboto Light" pitchFamily="34" charset="-122"/>
                <a:cs typeface="Roboto Light" pitchFamily="34" charset="-120"/>
              </a:rPr>
              <a:t>Natural language processing for customer interactions</a:t>
            </a:r>
            <a:endParaRPr lang="en-US" sz="1200" dirty="0"/>
          </a:p>
        </p:txBody>
      </p:sp>
      <p:pic>
        <p:nvPicPr>
          <p:cNvPr id="9" name="Image 0" descr="preencoded.png">    </p:cNvPr>
          <p:cNvPicPr>
            <a:picLocks noChangeAspect="1"/>
          </p:cNvPicPr>
          <p:nvPr/>
        </p:nvPicPr>
        <p:blipFill>
          <a:blip r:embed="rId1"/>
          <a:stretch>
            <a:fillRect/>
          </a:stretch>
        </p:blipFill>
        <p:spPr>
          <a:xfrm>
            <a:off x="6812994" y="1301829"/>
            <a:ext cx="7288768" cy="7288768"/>
          </a:xfrm>
          <a:prstGeom prst="rect">
            <a:avLst/>
          </a:prstGeom>
        </p:spPr>
      </p:pic>
      <p:sp>
        <p:nvSpPr>
          <p:cNvPr id="10" name="Text 7"/>
          <p:cNvSpPr/>
          <p:nvPr/>
        </p:nvSpPr>
        <p:spPr>
          <a:xfrm>
            <a:off x="536138" y="8935164"/>
            <a:ext cx="13558123" cy="245150"/>
          </a:xfrm>
          <a:prstGeom prst="rect">
            <a:avLst/>
          </a:prstGeom>
          <a:noFill/>
          <a:ln/>
        </p:spPr>
        <p:txBody>
          <a:bodyPr wrap="none" lIns="0" tIns="0" rIns="0" bIns="0" rtlCol="0" anchor="t"/>
          <a:lstStyle/>
          <a:p>
            <a:pPr algn="l" indent="0" marL="0">
              <a:lnSpc>
                <a:spcPts val="1900"/>
              </a:lnSpc>
              <a:buNone/>
            </a:pPr>
            <a:r>
              <a:rPr lang="en-US" sz="1200" dirty="0">
                <a:solidFill>
                  <a:srgbClr val="E5E0DF"/>
                </a:solidFill>
                <a:latin typeface="Roboto Light" pitchFamily="34" charset="0"/>
                <a:ea typeface="Roboto Light" pitchFamily="34" charset="-122"/>
                <a:cs typeface="Roboto Light" pitchFamily="34" charset="-120"/>
              </a:rPr>
              <a:t>These agents learn from every interaction, continuously improving their decision-making capabilities to deliver measurable ROI improvements averaging </a:t>
            </a:r>
            <a:pPr algn="l" indent="0" marL="0">
              <a:lnSpc>
                <a:spcPts val="1900"/>
              </a:lnSpc>
              <a:buNone/>
            </a:pPr>
            <a:r>
              <a:rPr lang="en-US" sz="1200" b="1" dirty="0">
                <a:solidFill>
                  <a:srgbClr val="E5E0DF"/>
                </a:solidFill>
                <a:latin typeface="Roboto Light" pitchFamily="34" charset="0"/>
                <a:ea typeface="Roboto Light" pitchFamily="34" charset="-122"/>
                <a:cs typeface="Roboto Light" pitchFamily="34" charset="-120"/>
              </a:rPr>
              <a:t>34% in the first year</a:t>
            </a:r>
            <a:pPr algn="l" indent="0" marL="0">
              <a:lnSpc>
                <a:spcPts val="1900"/>
              </a:lnSpc>
              <a:buNone/>
            </a:pPr>
            <a:r>
              <a:rPr lang="en-US" sz="1200" dirty="0">
                <a:solidFill>
                  <a:srgbClr val="E5E0DF"/>
                </a:solidFill>
                <a:latin typeface="Roboto Light" pitchFamily="34" charset="0"/>
                <a:ea typeface="Roboto Light" pitchFamily="34" charset="-122"/>
                <a:cs typeface="Roboto Light" pitchFamily="34" charset="-120"/>
              </a:rPr>
              <a:t> of deployment.</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42461"/>
          </a:xfrm>
          <a:prstGeom prst="rect">
            <a:avLst/>
          </a:prstGeom>
        </p:spPr>
      </p:pic>
      <p:sp>
        <p:nvSpPr>
          <p:cNvPr id="3" name="Text 0"/>
          <p:cNvSpPr/>
          <p:nvPr/>
        </p:nvSpPr>
        <p:spPr>
          <a:xfrm>
            <a:off x="711875" y="3101697"/>
            <a:ext cx="8825389" cy="635556"/>
          </a:xfrm>
          <a:prstGeom prst="rect">
            <a:avLst/>
          </a:prstGeom>
          <a:noFill/>
          <a:ln/>
        </p:spPr>
        <p:txBody>
          <a:bodyPr wrap="none" lIns="0" tIns="0" rIns="0" bIns="0" rtlCol="0" anchor="t"/>
          <a:lstStyle/>
          <a:p>
            <a:pPr algn="l" indent="0" marL="0">
              <a:lnSpc>
                <a:spcPts val="5000"/>
              </a:lnSpc>
              <a:buNone/>
            </a:pPr>
            <a:r>
              <a:rPr lang="en-US" sz="4000" dirty="0">
                <a:solidFill>
                  <a:srgbClr val="F2F2F3"/>
                </a:solidFill>
                <a:latin typeface="Poppins Light" pitchFamily="34" charset="0"/>
                <a:ea typeface="Poppins Light" pitchFamily="34" charset="-122"/>
                <a:cs typeface="Poppins Light" pitchFamily="34" charset="-120"/>
              </a:rPr>
              <a:t>Blockchain: The Foundation of Trust</a:t>
            </a:r>
            <a:endParaRPr lang="en-US" sz="4000" dirty="0"/>
          </a:p>
        </p:txBody>
      </p:sp>
      <p:sp>
        <p:nvSpPr>
          <p:cNvPr id="4" name="Text 1"/>
          <p:cNvSpPr/>
          <p:nvPr/>
        </p:nvSpPr>
        <p:spPr>
          <a:xfrm>
            <a:off x="711875" y="4042291"/>
            <a:ext cx="203359" cy="254198"/>
          </a:xfrm>
          <a:prstGeom prst="rect">
            <a:avLst/>
          </a:prstGeom>
          <a:noFill/>
          <a:ln/>
        </p:spPr>
        <p:txBody>
          <a:bodyPr wrap="none" lIns="0" tIns="0" rIns="0" bIns="0" rtlCol="0" anchor="t"/>
          <a:lstStyle/>
          <a:p>
            <a:pPr algn="l" indent="0" marL="0">
              <a:lnSpc>
                <a:spcPts val="2550"/>
              </a:lnSpc>
              <a:buNone/>
            </a:pPr>
            <a:r>
              <a:rPr lang="en-US" sz="1600" dirty="0">
                <a:solidFill>
                  <a:srgbClr val="E5E0DF"/>
                </a:solidFill>
                <a:latin typeface="Poppins Light" pitchFamily="34" charset="0"/>
                <a:ea typeface="Poppins Light" pitchFamily="34" charset="-122"/>
                <a:cs typeface="Poppins Light" pitchFamily="34" charset="-120"/>
              </a:rPr>
              <a:t>01</a:t>
            </a:r>
            <a:endParaRPr lang="en-US" sz="1600" dirty="0"/>
          </a:p>
        </p:txBody>
      </p:sp>
      <p:sp>
        <p:nvSpPr>
          <p:cNvPr id="5" name="Shape 2"/>
          <p:cNvSpPr/>
          <p:nvPr/>
        </p:nvSpPr>
        <p:spPr>
          <a:xfrm>
            <a:off x="711875" y="4365069"/>
            <a:ext cx="6501646" cy="22860"/>
          </a:xfrm>
          <a:prstGeom prst="rect">
            <a:avLst/>
          </a:prstGeom>
          <a:solidFill>
            <a:srgbClr val="F2F2F3"/>
          </a:solidFill>
          <a:ln/>
        </p:spPr>
      </p:sp>
      <p:sp>
        <p:nvSpPr>
          <p:cNvPr id="6" name="Text 3"/>
          <p:cNvSpPr/>
          <p:nvPr/>
        </p:nvSpPr>
        <p:spPr>
          <a:xfrm>
            <a:off x="711875" y="4512469"/>
            <a:ext cx="2542461" cy="317659"/>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Immutable Records</a:t>
            </a:r>
            <a:endParaRPr lang="en-US" sz="2000" dirty="0"/>
          </a:p>
        </p:txBody>
      </p:sp>
      <p:sp>
        <p:nvSpPr>
          <p:cNvPr id="7" name="Text 4"/>
          <p:cNvSpPr/>
          <p:nvPr/>
        </p:nvSpPr>
        <p:spPr>
          <a:xfrm>
            <a:off x="711875" y="4952048"/>
            <a:ext cx="6501646" cy="65055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Every transaction is permanently recorded and cannot be altered, providing complete audit trails for compliance and accountability.</a:t>
            </a:r>
            <a:endParaRPr lang="en-US" sz="1600" dirty="0"/>
          </a:p>
        </p:txBody>
      </p:sp>
      <p:sp>
        <p:nvSpPr>
          <p:cNvPr id="8" name="Text 5"/>
          <p:cNvSpPr/>
          <p:nvPr/>
        </p:nvSpPr>
        <p:spPr>
          <a:xfrm>
            <a:off x="7416879" y="4042291"/>
            <a:ext cx="203359" cy="254198"/>
          </a:xfrm>
          <a:prstGeom prst="rect">
            <a:avLst/>
          </a:prstGeom>
          <a:noFill/>
          <a:ln/>
        </p:spPr>
        <p:txBody>
          <a:bodyPr wrap="none" lIns="0" tIns="0" rIns="0" bIns="0" rtlCol="0" anchor="t"/>
          <a:lstStyle/>
          <a:p>
            <a:pPr algn="l" indent="0" marL="0">
              <a:lnSpc>
                <a:spcPts val="2550"/>
              </a:lnSpc>
              <a:buNone/>
            </a:pPr>
            <a:r>
              <a:rPr lang="en-US" sz="1600" dirty="0">
                <a:solidFill>
                  <a:srgbClr val="E5E0DF"/>
                </a:solidFill>
                <a:latin typeface="Poppins Light" pitchFamily="34" charset="0"/>
                <a:ea typeface="Poppins Light" pitchFamily="34" charset="-122"/>
                <a:cs typeface="Poppins Light" pitchFamily="34" charset="-120"/>
              </a:rPr>
              <a:t>02</a:t>
            </a:r>
            <a:endParaRPr lang="en-US" sz="1600" dirty="0"/>
          </a:p>
        </p:txBody>
      </p:sp>
      <p:sp>
        <p:nvSpPr>
          <p:cNvPr id="9" name="Shape 6"/>
          <p:cNvSpPr/>
          <p:nvPr/>
        </p:nvSpPr>
        <p:spPr>
          <a:xfrm>
            <a:off x="7416879" y="4365069"/>
            <a:ext cx="6501646" cy="22860"/>
          </a:xfrm>
          <a:prstGeom prst="rect">
            <a:avLst/>
          </a:prstGeom>
          <a:solidFill>
            <a:srgbClr val="F2F2F3"/>
          </a:solidFill>
          <a:ln/>
        </p:spPr>
      </p:sp>
      <p:sp>
        <p:nvSpPr>
          <p:cNvPr id="10" name="Text 7"/>
          <p:cNvSpPr/>
          <p:nvPr/>
        </p:nvSpPr>
        <p:spPr>
          <a:xfrm>
            <a:off x="7416879" y="4512469"/>
            <a:ext cx="2793921" cy="317659"/>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Decentralized Security</a:t>
            </a:r>
            <a:endParaRPr lang="en-US" sz="2000" dirty="0"/>
          </a:p>
        </p:txBody>
      </p:sp>
      <p:sp>
        <p:nvSpPr>
          <p:cNvPr id="11" name="Text 8"/>
          <p:cNvSpPr/>
          <p:nvPr/>
        </p:nvSpPr>
        <p:spPr>
          <a:xfrm>
            <a:off x="7416879" y="4952048"/>
            <a:ext cx="6501646" cy="65055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Distributed architecture eliminates single points of failure, ensuring your operations remain secure and resilient against attacks.</a:t>
            </a:r>
            <a:endParaRPr lang="en-US" sz="1600" dirty="0"/>
          </a:p>
        </p:txBody>
      </p:sp>
      <p:sp>
        <p:nvSpPr>
          <p:cNvPr id="12" name="Text 9"/>
          <p:cNvSpPr/>
          <p:nvPr/>
        </p:nvSpPr>
        <p:spPr>
          <a:xfrm>
            <a:off x="711875" y="5958483"/>
            <a:ext cx="203359" cy="254198"/>
          </a:xfrm>
          <a:prstGeom prst="rect">
            <a:avLst/>
          </a:prstGeom>
          <a:noFill/>
          <a:ln/>
        </p:spPr>
        <p:txBody>
          <a:bodyPr wrap="none" lIns="0" tIns="0" rIns="0" bIns="0" rtlCol="0" anchor="t"/>
          <a:lstStyle/>
          <a:p>
            <a:pPr algn="l" indent="0" marL="0">
              <a:lnSpc>
                <a:spcPts val="2550"/>
              </a:lnSpc>
              <a:buNone/>
            </a:pPr>
            <a:r>
              <a:rPr lang="en-US" sz="1600" dirty="0">
                <a:solidFill>
                  <a:srgbClr val="E5E0DF"/>
                </a:solidFill>
                <a:latin typeface="Poppins Light" pitchFamily="34" charset="0"/>
                <a:ea typeface="Poppins Light" pitchFamily="34" charset="-122"/>
                <a:cs typeface="Poppins Light" pitchFamily="34" charset="-120"/>
              </a:rPr>
              <a:t>03</a:t>
            </a:r>
            <a:endParaRPr lang="en-US" sz="1600" dirty="0"/>
          </a:p>
        </p:txBody>
      </p:sp>
      <p:sp>
        <p:nvSpPr>
          <p:cNvPr id="13" name="Shape 10"/>
          <p:cNvSpPr/>
          <p:nvPr/>
        </p:nvSpPr>
        <p:spPr>
          <a:xfrm>
            <a:off x="711875" y="6281261"/>
            <a:ext cx="6501646" cy="22860"/>
          </a:xfrm>
          <a:prstGeom prst="rect">
            <a:avLst/>
          </a:prstGeom>
          <a:solidFill>
            <a:srgbClr val="F2F2F3"/>
          </a:solidFill>
          <a:ln/>
        </p:spPr>
      </p:sp>
      <p:sp>
        <p:nvSpPr>
          <p:cNvPr id="14" name="Text 11"/>
          <p:cNvSpPr/>
          <p:nvPr/>
        </p:nvSpPr>
        <p:spPr>
          <a:xfrm>
            <a:off x="711875" y="6428661"/>
            <a:ext cx="2542461" cy="317659"/>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Smart Contracts</a:t>
            </a:r>
            <a:endParaRPr lang="en-US" sz="2000" dirty="0"/>
          </a:p>
        </p:txBody>
      </p:sp>
      <p:sp>
        <p:nvSpPr>
          <p:cNvPr id="15" name="Text 12"/>
          <p:cNvSpPr/>
          <p:nvPr/>
        </p:nvSpPr>
        <p:spPr>
          <a:xfrm>
            <a:off x="711875" y="6868239"/>
            <a:ext cx="6501646" cy="65055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Automated execution of agreements when conditions are met, reducing manual oversight and eliminating intermediary costs.</a:t>
            </a:r>
            <a:endParaRPr lang="en-US" sz="1600" dirty="0"/>
          </a:p>
        </p:txBody>
      </p:sp>
      <p:sp>
        <p:nvSpPr>
          <p:cNvPr id="16" name="Text 13"/>
          <p:cNvSpPr/>
          <p:nvPr/>
        </p:nvSpPr>
        <p:spPr>
          <a:xfrm>
            <a:off x="7416879" y="5958483"/>
            <a:ext cx="203359" cy="254198"/>
          </a:xfrm>
          <a:prstGeom prst="rect">
            <a:avLst/>
          </a:prstGeom>
          <a:noFill/>
          <a:ln/>
        </p:spPr>
        <p:txBody>
          <a:bodyPr wrap="none" lIns="0" tIns="0" rIns="0" bIns="0" rtlCol="0" anchor="t"/>
          <a:lstStyle/>
          <a:p>
            <a:pPr algn="l" indent="0" marL="0">
              <a:lnSpc>
                <a:spcPts val="2550"/>
              </a:lnSpc>
              <a:buNone/>
            </a:pPr>
            <a:r>
              <a:rPr lang="en-US" sz="1600" dirty="0">
                <a:solidFill>
                  <a:srgbClr val="E5E0DF"/>
                </a:solidFill>
                <a:latin typeface="Poppins Light" pitchFamily="34" charset="0"/>
                <a:ea typeface="Poppins Light" pitchFamily="34" charset="-122"/>
                <a:cs typeface="Poppins Light" pitchFamily="34" charset="-120"/>
              </a:rPr>
              <a:t>04</a:t>
            </a:r>
            <a:endParaRPr lang="en-US" sz="1600" dirty="0"/>
          </a:p>
        </p:txBody>
      </p:sp>
      <p:sp>
        <p:nvSpPr>
          <p:cNvPr id="17" name="Shape 14"/>
          <p:cNvSpPr/>
          <p:nvPr/>
        </p:nvSpPr>
        <p:spPr>
          <a:xfrm>
            <a:off x="7416879" y="6281261"/>
            <a:ext cx="6501646" cy="22860"/>
          </a:xfrm>
          <a:prstGeom prst="rect">
            <a:avLst/>
          </a:prstGeom>
          <a:solidFill>
            <a:srgbClr val="F2F2F3"/>
          </a:solidFill>
          <a:ln/>
        </p:spPr>
      </p:sp>
      <p:sp>
        <p:nvSpPr>
          <p:cNvPr id="18" name="Text 15"/>
          <p:cNvSpPr/>
          <p:nvPr/>
        </p:nvSpPr>
        <p:spPr>
          <a:xfrm>
            <a:off x="7416879" y="6428661"/>
            <a:ext cx="3081933" cy="317659"/>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Real-Time Transparency</a:t>
            </a:r>
            <a:endParaRPr lang="en-US" sz="2000" dirty="0"/>
          </a:p>
        </p:txBody>
      </p:sp>
      <p:sp>
        <p:nvSpPr>
          <p:cNvPr id="19" name="Text 16"/>
          <p:cNvSpPr/>
          <p:nvPr/>
        </p:nvSpPr>
        <p:spPr>
          <a:xfrm>
            <a:off x="7416879" y="6868239"/>
            <a:ext cx="6501646" cy="65055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All authorized stakeholders can view transaction status instantly, building trust and accelerating business processes.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93871" y="388025"/>
            <a:ext cx="7280077" cy="440888"/>
          </a:xfrm>
          <a:prstGeom prst="rect">
            <a:avLst/>
          </a:prstGeom>
          <a:noFill/>
          <a:ln/>
        </p:spPr>
        <p:txBody>
          <a:bodyPr wrap="none" lIns="0" tIns="0" rIns="0" bIns="0" rtlCol="0" anchor="t"/>
          <a:lstStyle/>
          <a:p>
            <a:pPr algn="l" indent="0" marL="0">
              <a:lnSpc>
                <a:spcPts val="3450"/>
              </a:lnSpc>
              <a:buNone/>
            </a:pPr>
            <a:r>
              <a:rPr lang="en-US" sz="2750" dirty="0">
                <a:solidFill>
                  <a:srgbClr val="F2F2F3"/>
                </a:solidFill>
                <a:latin typeface="Poppins Light" pitchFamily="34" charset="0"/>
                <a:ea typeface="Poppins Light" pitchFamily="34" charset="-122"/>
                <a:cs typeface="Poppins Light" pitchFamily="34" charset="-120"/>
              </a:rPr>
              <a:t>X402 Payment Protocols: Breaking Barriers</a:t>
            </a:r>
            <a:endParaRPr lang="en-US" sz="2750" dirty="0"/>
          </a:p>
        </p:txBody>
      </p:sp>
      <p:pic>
        <p:nvPicPr>
          <p:cNvPr id="3" name="Image 0" descr="preencoded.png">    </p:cNvPr>
          <p:cNvPicPr>
            <a:picLocks noChangeAspect="1"/>
          </p:cNvPicPr>
          <p:nvPr/>
        </p:nvPicPr>
        <p:blipFill>
          <a:blip r:embed="rId1"/>
          <a:stretch>
            <a:fillRect/>
          </a:stretch>
        </p:blipFill>
        <p:spPr>
          <a:xfrm>
            <a:off x="493871" y="1199317"/>
            <a:ext cx="6649164" cy="6649164"/>
          </a:xfrm>
          <a:prstGeom prst="rect">
            <a:avLst/>
          </a:prstGeom>
        </p:spPr>
      </p:pic>
      <p:sp>
        <p:nvSpPr>
          <p:cNvPr id="4" name="Text 1"/>
          <p:cNvSpPr/>
          <p:nvPr/>
        </p:nvSpPr>
        <p:spPr>
          <a:xfrm>
            <a:off x="7494984" y="1181695"/>
            <a:ext cx="2452211" cy="264557"/>
          </a:xfrm>
          <a:prstGeom prst="rect">
            <a:avLst/>
          </a:prstGeom>
          <a:noFill/>
          <a:ln/>
        </p:spPr>
        <p:txBody>
          <a:bodyPr wrap="none" lIns="0" tIns="0" rIns="0" bIns="0" rtlCol="0" anchor="t"/>
          <a:lstStyle/>
          <a:p>
            <a:pPr algn="l" indent="0" marL="0">
              <a:lnSpc>
                <a:spcPts val="2050"/>
              </a:lnSpc>
              <a:buNone/>
            </a:pPr>
            <a:r>
              <a:rPr lang="en-US" sz="1650" dirty="0">
                <a:solidFill>
                  <a:srgbClr val="F2F2F3"/>
                </a:solidFill>
                <a:latin typeface="Poppins Light" pitchFamily="34" charset="0"/>
                <a:ea typeface="Poppins Light" pitchFamily="34" charset="-122"/>
                <a:cs typeface="Poppins Light" pitchFamily="34" charset="-120"/>
              </a:rPr>
              <a:t>The Future of Payments</a:t>
            </a:r>
            <a:endParaRPr lang="en-US" sz="1650" dirty="0"/>
          </a:p>
        </p:txBody>
      </p:sp>
      <p:sp>
        <p:nvSpPr>
          <p:cNvPr id="5" name="Text 2"/>
          <p:cNvSpPr/>
          <p:nvPr/>
        </p:nvSpPr>
        <p:spPr>
          <a:xfrm>
            <a:off x="7494984" y="1587341"/>
            <a:ext cx="6649164" cy="451485"/>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Light" pitchFamily="34" charset="0"/>
                <a:ea typeface="Roboto Light" pitchFamily="34" charset="-122"/>
                <a:cs typeface="Roboto Light" pitchFamily="34" charset="-120"/>
              </a:rPr>
              <a:t>X402 protocols represent a quantum leap in payment technology, enabling transactions that are faster, cheaper, and more flexible than traditional systems.</a:t>
            </a:r>
            <a:endParaRPr lang="en-US" sz="1100" dirty="0"/>
          </a:p>
        </p:txBody>
      </p:sp>
      <p:sp>
        <p:nvSpPr>
          <p:cNvPr id="6" name="Shape 3"/>
          <p:cNvSpPr/>
          <p:nvPr/>
        </p:nvSpPr>
        <p:spPr>
          <a:xfrm>
            <a:off x="493871" y="8165902"/>
            <a:ext cx="4453414" cy="1069300"/>
          </a:xfrm>
          <a:prstGeom prst="roundRect">
            <a:avLst>
              <a:gd name="adj" fmla="val 5543"/>
            </a:avLst>
          </a:prstGeom>
          <a:solidFill>
            <a:srgbClr val="050505"/>
          </a:solidFill>
          <a:ln w="15240">
            <a:solidFill>
              <a:srgbClr val="56565B"/>
            </a:solidFill>
            <a:prstDash val="solid"/>
          </a:ln>
        </p:spPr>
      </p:sp>
      <p:sp>
        <p:nvSpPr>
          <p:cNvPr id="7" name="Text 4"/>
          <p:cNvSpPr/>
          <p:nvPr/>
        </p:nvSpPr>
        <p:spPr>
          <a:xfrm>
            <a:off x="650200" y="8322231"/>
            <a:ext cx="1764149" cy="220504"/>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Poppins Light" pitchFamily="34" charset="0"/>
                <a:ea typeface="Poppins Light" pitchFamily="34" charset="-122"/>
                <a:cs typeface="Poppins Light" pitchFamily="34" charset="-120"/>
              </a:rPr>
              <a:t>Instant Settlement</a:t>
            </a:r>
            <a:endParaRPr lang="en-US" sz="1350" dirty="0"/>
          </a:p>
        </p:txBody>
      </p:sp>
      <p:sp>
        <p:nvSpPr>
          <p:cNvPr id="8" name="Text 5"/>
          <p:cNvSpPr/>
          <p:nvPr/>
        </p:nvSpPr>
        <p:spPr>
          <a:xfrm>
            <a:off x="650200" y="8627388"/>
            <a:ext cx="4140756" cy="451485"/>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Light" pitchFamily="34" charset="0"/>
                <a:ea typeface="Roboto Light" pitchFamily="34" charset="-122"/>
                <a:cs typeface="Roboto Light" pitchFamily="34" charset="-120"/>
              </a:rPr>
              <a:t>Transactions complete in under 3 seconds, eliminating waiting periods and improving cash flow management.</a:t>
            </a:r>
            <a:endParaRPr lang="en-US" sz="1100" dirty="0"/>
          </a:p>
        </p:txBody>
      </p:sp>
      <p:sp>
        <p:nvSpPr>
          <p:cNvPr id="9" name="Shape 6"/>
          <p:cNvSpPr/>
          <p:nvPr/>
        </p:nvSpPr>
        <p:spPr>
          <a:xfrm>
            <a:off x="5088374" y="8165902"/>
            <a:ext cx="4453533" cy="1069300"/>
          </a:xfrm>
          <a:prstGeom prst="roundRect">
            <a:avLst>
              <a:gd name="adj" fmla="val 5543"/>
            </a:avLst>
          </a:prstGeom>
          <a:solidFill>
            <a:srgbClr val="050505"/>
          </a:solidFill>
          <a:ln w="15240">
            <a:solidFill>
              <a:srgbClr val="56565B"/>
            </a:solidFill>
            <a:prstDash val="solid"/>
          </a:ln>
        </p:spPr>
      </p:sp>
      <p:sp>
        <p:nvSpPr>
          <p:cNvPr id="10" name="Text 7"/>
          <p:cNvSpPr/>
          <p:nvPr/>
        </p:nvSpPr>
        <p:spPr>
          <a:xfrm>
            <a:off x="5244703" y="8322231"/>
            <a:ext cx="2025253" cy="220504"/>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Poppins Light" pitchFamily="34" charset="0"/>
                <a:ea typeface="Poppins Light" pitchFamily="34" charset="-122"/>
                <a:cs typeface="Poppins Light" pitchFamily="34" charset="-120"/>
              </a:rPr>
              <a:t>Cross-Border Efficiency</a:t>
            </a:r>
            <a:endParaRPr lang="en-US" sz="1350" dirty="0"/>
          </a:p>
        </p:txBody>
      </p:sp>
      <p:sp>
        <p:nvSpPr>
          <p:cNvPr id="11" name="Text 8"/>
          <p:cNvSpPr/>
          <p:nvPr/>
        </p:nvSpPr>
        <p:spPr>
          <a:xfrm>
            <a:off x="5244703" y="8627388"/>
            <a:ext cx="4140875" cy="451485"/>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Light" pitchFamily="34" charset="0"/>
                <a:ea typeface="Roboto Light" pitchFamily="34" charset="-122"/>
                <a:cs typeface="Roboto Light" pitchFamily="34" charset="-120"/>
              </a:rPr>
              <a:t>Process international payments without currency conversion delays or excessive fees.</a:t>
            </a:r>
            <a:endParaRPr lang="en-US" sz="1100" dirty="0"/>
          </a:p>
        </p:txBody>
      </p:sp>
      <p:sp>
        <p:nvSpPr>
          <p:cNvPr id="12" name="Shape 9"/>
          <p:cNvSpPr/>
          <p:nvPr/>
        </p:nvSpPr>
        <p:spPr>
          <a:xfrm>
            <a:off x="9682996" y="8165902"/>
            <a:ext cx="4453533" cy="1069300"/>
          </a:xfrm>
          <a:prstGeom prst="roundRect">
            <a:avLst>
              <a:gd name="adj" fmla="val 5543"/>
            </a:avLst>
          </a:prstGeom>
          <a:solidFill>
            <a:srgbClr val="050505"/>
          </a:solidFill>
          <a:ln w="15240">
            <a:solidFill>
              <a:srgbClr val="56565B"/>
            </a:solidFill>
            <a:prstDash val="solid"/>
          </a:ln>
        </p:spPr>
      </p:sp>
      <p:sp>
        <p:nvSpPr>
          <p:cNvPr id="13" name="Text 10"/>
          <p:cNvSpPr/>
          <p:nvPr/>
        </p:nvSpPr>
        <p:spPr>
          <a:xfrm>
            <a:off x="9839325" y="8322231"/>
            <a:ext cx="2005846" cy="220504"/>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Poppins Light" pitchFamily="34" charset="0"/>
                <a:ea typeface="Poppins Light" pitchFamily="34" charset="-122"/>
                <a:cs typeface="Poppins Light" pitchFamily="34" charset="-120"/>
              </a:rPr>
              <a:t>Universal Compatibility</a:t>
            </a:r>
            <a:endParaRPr lang="en-US" sz="1350" dirty="0"/>
          </a:p>
        </p:txBody>
      </p:sp>
      <p:sp>
        <p:nvSpPr>
          <p:cNvPr id="14" name="Text 11"/>
          <p:cNvSpPr/>
          <p:nvPr/>
        </p:nvSpPr>
        <p:spPr>
          <a:xfrm>
            <a:off x="9839325" y="8627388"/>
            <a:ext cx="4140875" cy="451485"/>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Light" pitchFamily="34" charset="0"/>
                <a:ea typeface="Roboto Light" pitchFamily="34" charset="-122"/>
                <a:cs typeface="Roboto Light" pitchFamily="34" charset="-120"/>
              </a:rPr>
              <a:t>Seamlessly integrate with legacy banking systems and modern digital wallets alike.</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45813"/>
            <a:ext cx="10562749"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Measurable Impact: Our Track Record</a:t>
            </a:r>
            <a:endParaRPr lang="en-US" sz="4450" dirty="0"/>
          </a:p>
        </p:txBody>
      </p:sp>
      <p:sp>
        <p:nvSpPr>
          <p:cNvPr id="4" name="Text 1"/>
          <p:cNvSpPr/>
          <p:nvPr/>
        </p:nvSpPr>
        <p:spPr>
          <a:xfrm>
            <a:off x="793790" y="4808101"/>
            <a:ext cx="3048000" cy="748427"/>
          </a:xfrm>
          <a:prstGeom prst="rect">
            <a:avLst/>
          </a:prstGeom>
          <a:noFill/>
          <a:ln/>
        </p:spPr>
        <p:txBody>
          <a:bodyPr wrap="none" lIns="0" tIns="0" rIns="0" bIns="0" rtlCol="0" anchor="t"/>
          <a:lstStyle/>
          <a:p>
            <a:pPr algn="ctr" indent="0" marL="0">
              <a:lnSpc>
                <a:spcPts val="5850"/>
              </a:lnSpc>
              <a:buNone/>
            </a:pPr>
            <a:r>
              <a:rPr lang="en-US" sz="5850" dirty="0">
                <a:solidFill>
                  <a:srgbClr val="E5E0DF"/>
                </a:solidFill>
                <a:latin typeface="Poppins Light" pitchFamily="34" charset="0"/>
                <a:ea typeface="Poppins Light" pitchFamily="34" charset="-122"/>
                <a:cs typeface="Poppins Light" pitchFamily="34" charset="-120"/>
              </a:rPr>
              <a:t>47%</a:t>
            </a:r>
            <a:endParaRPr lang="en-US" sz="5850" dirty="0"/>
          </a:p>
        </p:txBody>
      </p:sp>
      <p:sp>
        <p:nvSpPr>
          <p:cNvPr id="5" name="Text 2"/>
          <p:cNvSpPr/>
          <p:nvPr/>
        </p:nvSpPr>
        <p:spPr>
          <a:xfrm>
            <a:off x="900113" y="583989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Cost Reduction</a:t>
            </a:r>
            <a:endParaRPr lang="en-US" sz="2200" dirty="0"/>
          </a:p>
        </p:txBody>
      </p:sp>
      <p:sp>
        <p:nvSpPr>
          <p:cNvPr id="6" name="Text 3"/>
          <p:cNvSpPr/>
          <p:nvPr/>
        </p:nvSpPr>
        <p:spPr>
          <a:xfrm>
            <a:off x="793790" y="6330315"/>
            <a:ext cx="3048000"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Average decrease in transaction processing costs for enterprise clients</a:t>
            </a:r>
            <a:endParaRPr lang="en-US" sz="1750" dirty="0"/>
          </a:p>
        </p:txBody>
      </p:sp>
      <p:sp>
        <p:nvSpPr>
          <p:cNvPr id="7" name="Text 4"/>
          <p:cNvSpPr/>
          <p:nvPr/>
        </p:nvSpPr>
        <p:spPr>
          <a:xfrm>
            <a:off x="4125278" y="4808101"/>
            <a:ext cx="3048119" cy="748427"/>
          </a:xfrm>
          <a:prstGeom prst="rect">
            <a:avLst/>
          </a:prstGeom>
          <a:noFill/>
          <a:ln/>
        </p:spPr>
        <p:txBody>
          <a:bodyPr wrap="none" lIns="0" tIns="0" rIns="0" bIns="0" rtlCol="0" anchor="t"/>
          <a:lstStyle/>
          <a:p>
            <a:pPr algn="ctr" indent="0" marL="0">
              <a:lnSpc>
                <a:spcPts val="5850"/>
              </a:lnSpc>
              <a:buNone/>
            </a:pPr>
            <a:r>
              <a:rPr lang="en-US" sz="5850" dirty="0">
                <a:solidFill>
                  <a:srgbClr val="E5E0DF"/>
                </a:solidFill>
                <a:latin typeface="Poppins Light" pitchFamily="34" charset="0"/>
                <a:ea typeface="Poppins Light" pitchFamily="34" charset="-122"/>
                <a:cs typeface="Poppins Light" pitchFamily="34" charset="-120"/>
              </a:rPr>
              <a:t>98.7%</a:t>
            </a:r>
            <a:endParaRPr lang="en-US" sz="5850" dirty="0"/>
          </a:p>
        </p:txBody>
      </p:sp>
      <p:sp>
        <p:nvSpPr>
          <p:cNvPr id="8" name="Text 5"/>
          <p:cNvSpPr/>
          <p:nvPr/>
        </p:nvSpPr>
        <p:spPr>
          <a:xfrm>
            <a:off x="4231719" y="583989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Uptime Reliability</a:t>
            </a:r>
            <a:endParaRPr lang="en-US" sz="2200" dirty="0"/>
          </a:p>
        </p:txBody>
      </p:sp>
      <p:sp>
        <p:nvSpPr>
          <p:cNvPr id="9" name="Text 6"/>
          <p:cNvSpPr/>
          <p:nvPr/>
        </p:nvSpPr>
        <p:spPr>
          <a:xfrm>
            <a:off x="4125278" y="6330315"/>
            <a:ext cx="3048119"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System availability maintained across our global infrastructure</a:t>
            </a:r>
            <a:endParaRPr lang="en-US" sz="1750" dirty="0"/>
          </a:p>
        </p:txBody>
      </p:sp>
      <p:sp>
        <p:nvSpPr>
          <p:cNvPr id="10" name="Text 7"/>
          <p:cNvSpPr/>
          <p:nvPr/>
        </p:nvSpPr>
        <p:spPr>
          <a:xfrm>
            <a:off x="7456884" y="4808101"/>
            <a:ext cx="3048119" cy="748427"/>
          </a:xfrm>
          <a:prstGeom prst="rect">
            <a:avLst/>
          </a:prstGeom>
          <a:noFill/>
          <a:ln/>
        </p:spPr>
        <p:txBody>
          <a:bodyPr wrap="none" lIns="0" tIns="0" rIns="0" bIns="0" rtlCol="0" anchor="t"/>
          <a:lstStyle/>
          <a:p>
            <a:pPr algn="ctr" indent="0" marL="0">
              <a:lnSpc>
                <a:spcPts val="5850"/>
              </a:lnSpc>
              <a:buNone/>
            </a:pPr>
            <a:r>
              <a:rPr lang="en-US" sz="5850" dirty="0">
                <a:solidFill>
                  <a:srgbClr val="E5E0DF"/>
                </a:solidFill>
                <a:latin typeface="Poppins Light" pitchFamily="34" charset="0"/>
                <a:ea typeface="Poppins Light" pitchFamily="34" charset="-122"/>
                <a:cs typeface="Poppins Light" pitchFamily="34" charset="-120"/>
              </a:rPr>
              <a:t>2.1s</a:t>
            </a:r>
            <a:endParaRPr lang="en-US" sz="5850" dirty="0"/>
          </a:p>
        </p:txBody>
      </p:sp>
      <p:sp>
        <p:nvSpPr>
          <p:cNvPr id="11" name="Text 8"/>
          <p:cNvSpPr/>
          <p:nvPr/>
        </p:nvSpPr>
        <p:spPr>
          <a:xfrm>
            <a:off x="7563326" y="583989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Transaction Speed</a:t>
            </a:r>
            <a:endParaRPr lang="en-US" sz="2200" dirty="0"/>
          </a:p>
        </p:txBody>
      </p:sp>
      <p:sp>
        <p:nvSpPr>
          <p:cNvPr id="12" name="Text 9"/>
          <p:cNvSpPr/>
          <p:nvPr/>
        </p:nvSpPr>
        <p:spPr>
          <a:xfrm>
            <a:off x="7456884" y="6330315"/>
            <a:ext cx="3048119" cy="725805"/>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Average time from initiation to final settlement confirmation</a:t>
            </a:r>
            <a:endParaRPr lang="en-US" sz="1750" dirty="0"/>
          </a:p>
        </p:txBody>
      </p:sp>
      <p:sp>
        <p:nvSpPr>
          <p:cNvPr id="13" name="Text 10"/>
          <p:cNvSpPr/>
          <p:nvPr/>
        </p:nvSpPr>
        <p:spPr>
          <a:xfrm>
            <a:off x="10788491" y="4808101"/>
            <a:ext cx="3048119" cy="748427"/>
          </a:xfrm>
          <a:prstGeom prst="rect">
            <a:avLst/>
          </a:prstGeom>
          <a:noFill/>
          <a:ln/>
        </p:spPr>
        <p:txBody>
          <a:bodyPr wrap="none" lIns="0" tIns="0" rIns="0" bIns="0" rtlCol="0" anchor="t"/>
          <a:lstStyle/>
          <a:p>
            <a:pPr algn="ctr" indent="0" marL="0">
              <a:lnSpc>
                <a:spcPts val="5850"/>
              </a:lnSpc>
              <a:buNone/>
            </a:pPr>
            <a:r>
              <a:rPr lang="en-US" sz="5850" dirty="0">
                <a:solidFill>
                  <a:srgbClr val="E5E0DF"/>
                </a:solidFill>
                <a:latin typeface="Poppins Light" pitchFamily="34" charset="0"/>
                <a:ea typeface="Poppins Light" pitchFamily="34" charset="-122"/>
                <a:cs typeface="Poppins Light" pitchFamily="34" charset="-120"/>
              </a:rPr>
              <a:t>$2.4B</a:t>
            </a:r>
            <a:endParaRPr lang="en-US" sz="5850" dirty="0"/>
          </a:p>
        </p:txBody>
      </p:sp>
      <p:sp>
        <p:nvSpPr>
          <p:cNvPr id="14" name="Text 11"/>
          <p:cNvSpPr/>
          <p:nvPr/>
        </p:nvSpPr>
        <p:spPr>
          <a:xfrm>
            <a:off x="10894933" y="583989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Volume Processed</a:t>
            </a:r>
            <a:endParaRPr lang="en-US" sz="2200" dirty="0"/>
          </a:p>
        </p:txBody>
      </p:sp>
      <p:sp>
        <p:nvSpPr>
          <p:cNvPr id="15" name="Text 12"/>
          <p:cNvSpPr/>
          <p:nvPr/>
        </p:nvSpPr>
        <p:spPr>
          <a:xfrm>
            <a:off x="10788491" y="6330315"/>
            <a:ext cx="3048119"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Total transaction value handled through our platform annually</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74366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Industries We Serve</a:t>
            </a:r>
            <a:endParaRPr lang="en-US" sz="4450" dirty="0"/>
          </a:p>
        </p:txBody>
      </p:sp>
      <p:pic>
        <p:nvPicPr>
          <p:cNvPr id="3" name="Image 0" descr="preencoded.png">    </p:cNvPr>
          <p:cNvPicPr>
            <a:picLocks noChangeAspect="1"/>
          </p:cNvPicPr>
          <p:nvPr/>
        </p:nvPicPr>
        <p:blipFill>
          <a:blip r:embed="rId1"/>
          <a:stretch>
            <a:fillRect/>
          </a:stretch>
        </p:blipFill>
        <p:spPr>
          <a:xfrm>
            <a:off x="793790" y="1906072"/>
            <a:ext cx="3048000" cy="3048000"/>
          </a:xfrm>
          <a:prstGeom prst="rect">
            <a:avLst/>
          </a:prstGeom>
        </p:spPr>
      </p:pic>
      <p:sp>
        <p:nvSpPr>
          <p:cNvPr id="4" name="Text 1"/>
          <p:cNvSpPr/>
          <p:nvPr/>
        </p:nvSpPr>
        <p:spPr>
          <a:xfrm>
            <a:off x="793790" y="5180886"/>
            <a:ext cx="2976801"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Retail &amp; E-commerce</a:t>
            </a:r>
            <a:endParaRPr lang="en-US" sz="2200" dirty="0"/>
          </a:p>
        </p:txBody>
      </p:sp>
      <p:sp>
        <p:nvSpPr>
          <p:cNvPr id="5" name="Text 2"/>
          <p:cNvSpPr/>
          <p:nvPr/>
        </p:nvSpPr>
        <p:spPr>
          <a:xfrm>
            <a:off x="793790" y="5671304"/>
            <a:ext cx="304800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Loyalty programs, cashback incentives, and seamless checkout experiences that drive customer retention.</a:t>
            </a:r>
            <a:endParaRPr lang="en-US" sz="1750" dirty="0"/>
          </a:p>
        </p:txBody>
      </p:sp>
      <p:pic>
        <p:nvPicPr>
          <p:cNvPr id="6" name="Image 1" descr="preencoded.png">    </p:cNvPr>
          <p:cNvPicPr>
            <a:picLocks noChangeAspect="1"/>
          </p:cNvPicPr>
          <p:nvPr/>
        </p:nvPicPr>
        <p:blipFill>
          <a:blip r:embed="rId2"/>
          <a:stretch>
            <a:fillRect/>
          </a:stretch>
        </p:blipFill>
        <p:spPr>
          <a:xfrm>
            <a:off x="4125278" y="1906072"/>
            <a:ext cx="3048119" cy="3048119"/>
          </a:xfrm>
          <a:prstGeom prst="rect">
            <a:avLst/>
          </a:prstGeom>
        </p:spPr>
      </p:pic>
      <p:sp>
        <p:nvSpPr>
          <p:cNvPr id="7" name="Text 3"/>
          <p:cNvSpPr/>
          <p:nvPr/>
        </p:nvSpPr>
        <p:spPr>
          <a:xfrm>
            <a:off x="4125278" y="51810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Financial Services</a:t>
            </a:r>
            <a:endParaRPr lang="en-US" sz="2200" dirty="0"/>
          </a:p>
        </p:txBody>
      </p:sp>
      <p:sp>
        <p:nvSpPr>
          <p:cNvPr id="8" name="Text 4"/>
          <p:cNvSpPr/>
          <p:nvPr/>
        </p:nvSpPr>
        <p:spPr>
          <a:xfrm>
            <a:off x="4125278" y="5671423"/>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Enhanced payment processing, fraud prevention, and regulatory compliance automation for banks and fintech.</a:t>
            </a:r>
            <a:endParaRPr lang="en-US" sz="1750" dirty="0"/>
          </a:p>
        </p:txBody>
      </p:sp>
      <p:pic>
        <p:nvPicPr>
          <p:cNvPr id="9" name="Image 2" descr="preencoded.png">    </p:cNvPr>
          <p:cNvPicPr>
            <a:picLocks noChangeAspect="1"/>
          </p:cNvPicPr>
          <p:nvPr/>
        </p:nvPicPr>
        <p:blipFill>
          <a:blip r:embed="rId3"/>
          <a:stretch>
            <a:fillRect/>
          </a:stretch>
        </p:blipFill>
        <p:spPr>
          <a:xfrm>
            <a:off x="7456884" y="1906072"/>
            <a:ext cx="3048119" cy="3048119"/>
          </a:xfrm>
          <a:prstGeom prst="rect">
            <a:avLst/>
          </a:prstGeom>
        </p:spPr>
      </p:pic>
      <p:sp>
        <p:nvSpPr>
          <p:cNvPr id="10" name="Text 5"/>
          <p:cNvSpPr/>
          <p:nvPr/>
        </p:nvSpPr>
        <p:spPr>
          <a:xfrm>
            <a:off x="7456884" y="51810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Supply Chain</a:t>
            </a:r>
            <a:endParaRPr lang="en-US" sz="2200" dirty="0"/>
          </a:p>
        </p:txBody>
      </p:sp>
      <p:sp>
        <p:nvSpPr>
          <p:cNvPr id="11" name="Text 6"/>
          <p:cNvSpPr/>
          <p:nvPr/>
        </p:nvSpPr>
        <p:spPr>
          <a:xfrm>
            <a:off x="7456884" y="5671423"/>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Transparent tracking, automated payments upon delivery confirmation, and vendor incentive management.</a:t>
            </a:r>
            <a:endParaRPr lang="en-US" sz="1750" dirty="0"/>
          </a:p>
        </p:txBody>
      </p:sp>
      <p:pic>
        <p:nvPicPr>
          <p:cNvPr id="12" name="Image 3" descr="preencoded.png">    </p:cNvPr>
          <p:cNvPicPr>
            <a:picLocks noChangeAspect="1"/>
          </p:cNvPicPr>
          <p:nvPr/>
        </p:nvPicPr>
        <p:blipFill>
          <a:blip r:embed="rId4"/>
          <a:stretch>
            <a:fillRect/>
          </a:stretch>
        </p:blipFill>
        <p:spPr>
          <a:xfrm>
            <a:off x="10788491" y="1906072"/>
            <a:ext cx="3048119" cy="3048119"/>
          </a:xfrm>
          <a:prstGeom prst="rect">
            <a:avLst/>
          </a:prstGeom>
        </p:spPr>
      </p:pic>
      <p:sp>
        <p:nvSpPr>
          <p:cNvPr id="13" name="Text 7"/>
          <p:cNvSpPr/>
          <p:nvPr/>
        </p:nvSpPr>
        <p:spPr>
          <a:xfrm>
            <a:off x="10788491" y="51810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Healthcare</a:t>
            </a:r>
            <a:endParaRPr lang="en-US" sz="2200" dirty="0"/>
          </a:p>
        </p:txBody>
      </p:sp>
      <p:sp>
        <p:nvSpPr>
          <p:cNvPr id="14" name="Text 8"/>
          <p:cNvSpPr/>
          <p:nvPr/>
        </p:nvSpPr>
        <p:spPr>
          <a:xfrm>
            <a:off x="10788491" y="5671423"/>
            <a:ext cx="3048119"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Secure patient payment processing, insurance claim automation, and provider incentive distribution.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94824" y="388739"/>
            <a:ext cx="4454366" cy="441841"/>
          </a:xfrm>
          <a:prstGeom prst="rect">
            <a:avLst/>
          </a:prstGeom>
          <a:noFill/>
          <a:ln/>
        </p:spPr>
        <p:txBody>
          <a:bodyPr wrap="none" lIns="0" tIns="0" rIns="0" bIns="0" rtlCol="0" anchor="t"/>
          <a:lstStyle/>
          <a:p>
            <a:pPr algn="l" indent="0" marL="0">
              <a:lnSpc>
                <a:spcPts val="3450"/>
              </a:lnSpc>
              <a:buNone/>
            </a:pPr>
            <a:r>
              <a:rPr lang="en-US" sz="2750" dirty="0">
                <a:solidFill>
                  <a:srgbClr val="F2F2F3"/>
                </a:solidFill>
                <a:latin typeface="Poppins Light" pitchFamily="34" charset="0"/>
                <a:ea typeface="Poppins Light" pitchFamily="34" charset="-122"/>
                <a:cs typeface="Poppins Light" pitchFamily="34" charset="-120"/>
              </a:rPr>
              <a:t>Partnership Opportunities</a:t>
            </a:r>
            <a:endParaRPr lang="en-US" sz="2750" dirty="0"/>
          </a:p>
        </p:txBody>
      </p:sp>
      <p:sp>
        <p:nvSpPr>
          <p:cNvPr id="3" name="Text 1"/>
          <p:cNvSpPr/>
          <p:nvPr/>
        </p:nvSpPr>
        <p:spPr>
          <a:xfrm>
            <a:off x="494824" y="1183958"/>
            <a:ext cx="2939891" cy="265033"/>
          </a:xfrm>
          <a:prstGeom prst="rect">
            <a:avLst/>
          </a:prstGeom>
          <a:noFill/>
          <a:ln/>
        </p:spPr>
        <p:txBody>
          <a:bodyPr wrap="none" lIns="0" tIns="0" rIns="0" bIns="0" rtlCol="0" anchor="t"/>
          <a:lstStyle/>
          <a:p>
            <a:pPr algn="l" indent="0" marL="0">
              <a:lnSpc>
                <a:spcPts val="2050"/>
              </a:lnSpc>
              <a:buNone/>
            </a:pPr>
            <a:r>
              <a:rPr lang="en-US" sz="1650" dirty="0">
                <a:solidFill>
                  <a:srgbClr val="F2F2F3"/>
                </a:solidFill>
                <a:latin typeface="Poppins Light" pitchFamily="34" charset="0"/>
                <a:ea typeface="Poppins Light" pitchFamily="34" charset="-122"/>
                <a:cs typeface="Poppins Light" pitchFamily="34" charset="-120"/>
              </a:rPr>
              <a:t>Building the Future Together</a:t>
            </a:r>
            <a:endParaRPr lang="en-US" sz="1650" dirty="0"/>
          </a:p>
        </p:txBody>
      </p:sp>
      <p:sp>
        <p:nvSpPr>
          <p:cNvPr id="4" name="Text 2"/>
          <p:cNvSpPr/>
          <p:nvPr/>
        </p:nvSpPr>
        <p:spPr>
          <a:xfrm>
            <a:off x="494824" y="1590318"/>
            <a:ext cx="6647974" cy="678656"/>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Light" pitchFamily="34" charset="0"/>
                <a:ea typeface="Roboto Light" pitchFamily="34" charset="-122"/>
                <a:cs typeface="Roboto Light" pitchFamily="34" charset="-120"/>
              </a:rPr>
              <a:t>We're seeking strategic partners who share our vision of transforming digital commerce. Whether you're looking to integrate our technology, co-develop solutions, or explore new market opportunities, we offer flexible partnership models designed for mutual growth.</a:t>
            </a:r>
            <a:endParaRPr lang="en-US" sz="1100" dirty="0"/>
          </a:p>
        </p:txBody>
      </p:sp>
      <p:pic>
        <p:nvPicPr>
          <p:cNvPr id="5" name="Image 0" descr="preencoded.png">    </p:cNvPr>
          <p:cNvPicPr>
            <a:picLocks noChangeAspect="1"/>
          </p:cNvPicPr>
          <p:nvPr/>
        </p:nvPicPr>
        <p:blipFill>
          <a:blip r:embed="rId1"/>
          <a:stretch>
            <a:fillRect/>
          </a:stretch>
        </p:blipFill>
        <p:spPr>
          <a:xfrm>
            <a:off x="494824" y="2428042"/>
            <a:ext cx="6647974" cy="6647974"/>
          </a:xfrm>
          <a:prstGeom prst="rect">
            <a:avLst/>
          </a:prstGeom>
        </p:spPr>
      </p:pic>
      <p:sp>
        <p:nvSpPr>
          <p:cNvPr id="6" name="Shape 3"/>
          <p:cNvSpPr/>
          <p:nvPr/>
        </p:nvSpPr>
        <p:spPr>
          <a:xfrm>
            <a:off x="7495223" y="1201698"/>
            <a:ext cx="6647974" cy="1127760"/>
          </a:xfrm>
          <a:prstGeom prst="roundRect">
            <a:avLst>
              <a:gd name="adj" fmla="val 6486"/>
            </a:avLst>
          </a:prstGeom>
          <a:solidFill>
            <a:srgbClr val="050505"/>
          </a:solidFill>
          <a:ln w="15240">
            <a:solidFill>
              <a:srgbClr val="835E54"/>
            </a:solidFill>
            <a:prstDash val="solid"/>
          </a:ln>
        </p:spPr>
      </p:sp>
      <p:sp>
        <p:nvSpPr>
          <p:cNvPr id="7" name="Shape 4"/>
          <p:cNvSpPr/>
          <p:nvPr/>
        </p:nvSpPr>
        <p:spPr>
          <a:xfrm>
            <a:off x="7479983" y="1201698"/>
            <a:ext cx="60960" cy="1127760"/>
          </a:xfrm>
          <a:prstGeom prst="roundRect">
            <a:avLst>
              <a:gd name="adj" fmla="val 97419"/>
            </a:avLst>
          </a:prstGeom>
          <a:solidFill>
            <a:srgbClr val="835E54"/>
          </a:solidFill>
          <a:ln/>
        </p:spPr>
      </p:sp>
      <p:sp>
        <p:nvSpPr>
          <p:cNvPr id="8" name="Text 5"/>
          <p:cNvSpPr/>
          <p:nvPr/>
        </p:nvSpPr>
        <p:spPr>
          <a:xfrm>
            <a:off x="7697510" y="1358265"/>
            <a:ext cx="2021324" cy="220861"/>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Poppins Light" pitchFamily="34" charset="0"/>
                <a:ea typeface="Poppins Light" pitchFamily="34" charset="-122"/>
                <a:cs typeface="Poppins Light" pitchFamily="34" charset="-120"/>
              </a:rPr>
              <a:t>Technology Integration</a:t>
            </a:r>
            <a:endParaRPr lang="en-US" sz="1350" dirty="0"/>
          </a:p>
        </p:txBody>
      </p:sp>
      <p:sp>
        <p:nvSpPr>
          <p:cNvPr id="9" name="Text 6"/>
          <p:cNvSpPr/>
          <p:nvPr/>
        </p:nvSpPr>
        <p:spPr>
          <a:xfrm>
            <a:off x="7697510" y="1720453"/>
            <a:ext cx="6289119" cy="452438"/>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Light" pitchFamily="34" charset="0"/>
                <a:ea typeface="Roboto Light" pitchFamily="34" charset="-122"/>
                <a:cs typeface="Roboto Light" pitchFamily="34" charset="-120"/>
              </a:rPr>
              <a:t>Embed our AI agents and payment protocols directly into your existing platforms with full API support and technical guidance.</a:t>
            </a:r>
            <a:endParaRPr lang="en-US" sz="1100" dirty="0"/>
          </a:p>
        </p:txBody>
      </p:sp>
      <p:sp>
        <p:nvSpPr>
          <p:cNvPr id="10" name="Shape 7"/>
          <p:cNvSpPr/>
          <p:nvPr/>
        </p:nvSpPr>
        <p:spPr>
          <a:xfrm>
            <a:off x="7495223" y="2470785"/>
            <a:ext cx="6647974" cy="1127760"/>
          </a:xfrm>
          <a:prstGeom prst="roundRect">
            <a:avLst>
              <a:gd name="adj" fmla="val 6486"/>
            </a:avLst>
          </a:prstGeom>
          <a:solidFill>
            <a:srgbClr val="050505"/>
          </a:solidFill>
          <a:ln w="15240">
            <a:solidFill>
              <a:srgbClr val="C9907C"/>
            </a:solidFill>
            <a:prstDash val="solid"/>
          </a:ln>
        </p:spPr>
      </p:sp>
      <p:sp>
        <p:nvSpPr>
          <p:cNvPr id="11" name="Shape 8"/>
          <p:cNvSpPr/>
          <p:nvPr/>
        </p:nvSpPr>
        <p:spPr>
          <a:xfrm>
            <a:off x="7479983" y="2470785"/>
            <a:ext cx="60960" cy="1127760"/>
          </a:xfrm>
          <a:prstGeom prst="roundRect">
            <a:avLst>
              <a:gd name="adj" fmla="val 97419"/>
            </a:avLst>
          </a:prstGeom>
          <a:solidFill>
            <a:srgbClr val="C9907C"/>
          </a:solidFill>
          <a:ln/>
        </p:spPr>
      </p:sp>
      <p:sp>
        <p:nvSpPr>
          <p:cNvPr id="12" name="Text 9"/>
          <p:cNvSpPr/>
          <p:nvPr/>
        </p:nvSpPr>
        <p:spPr>
          <a:xfrm>
            <a:off x="7697510" y="2627352"/>
            <a:ext cx="1882854" cy="220861"/>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Poppins Light" pitchFamily="34" charset="0"/>
                <a:ea typeface="Poppins Light" pitchFamily="34" charset="-122"/>
                <a:cs typeface="Poppins Light" pitchFamily="34" charset="-120"/>
              </a:rPr>
              <a:t>White-Label Solutions</a:t>
            </a:r>
            <a:endParaRPr lang="en-US" sz="1350" dirty="0"/>
          </a:p>
        </p:txBody>
      </p:sp>
      <p:sp>
        <p:nvSpPr>
          <p:cNvPr id="13" name="Text 10"/>
          <p:cNvSpPr/>
          <p:nvPr/>
        </p:nvSpPr>
        <p:spPr>
          <a:xfrm>
            <a:off x="7697510" y="2989540"/>
            <a:ext cx="6289119" cy="452438"/>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Light" pitchFamily="34" charset="0"/>
                <a:ea typeface="Roboto Light" pitchFamily="34" charset="-122"/>
                <a:cs typeface="Roboto Light" pitchFamily="34" charset="-120"/>
              </a:rPr>
              <a:t>Launch branded incentive and payment solutions powered by our infrastructure while maintaining your customer relationships.</a:t>
            </a:r>
            <a:endParaRPr lang="en-US" sz="1100" dirty="0"/>
          </a:p>
        </p:txBody>
      </p:sp>
      <p:sp>
        <p:nvSpPr>
          <p:cNvPr id="14" name="Shape 11"/>
          <p:cNvSpPr/>
          <p:nvPr/>
        </p:nvSpPr>
        <p:spPr>
          <a:xfrm>
            <a:off x="7495223" y="3739872"/>
            <a:ext cx="6647974" cy="1127760"/>
          </a:xfrm>
          <a:prstGeom prst="roundRect">
            <a:avLst>
              <a:gd name="adj" fmla="val 6486"/>
            </a:avLst>
          </a:prstGeom>
          <a:solidFill>
            <a:srgbClr val="050505"/>
          </a:solidFill>
          <a:ln w="15240">
            <a:solidFill>
              <a:srgbClr val="B3BDB5"/>
            </a:solidFill>
            <a:prstDash val="solid"/>
          </a:ln>
        </p:spPr>
      </p:sp>
      <p:sp>
        <p:nvSpPr>
          <p:cNvPr id="15" name="Shape 12"/>
          <p:cNvSpPr/>
          <p:nvPr/>
        </p:nvSpPr>
        <p:spPr>
          <a:xfrm>
            <a:off x="7479983" y="3739872"/>
            <a:ext cx="60960" cy="1127760"/>
          </a:xfrm>
          <a:prstGeom prst="roundRect">
            <a:avLst>
              <a:gd name="adj" fmla="val 97419"/>
            </a:avLst>
          </a:prstGeom>
          <a:solidFill>
            <a:srgbClr val="B3BDB5"/>
          </a:solidFill>
          <a:ln/>
        </p:spPr>
      </p:sp>
      <p:sp>
        <p:nvSpPr>
          <p:cNvPr id="16" name="Text 13"/>
          <p:cNvSpPr/>
          <p:nvPr/>
        </p:nvSpPr>
        <p:spPr>
          <a:xfrm>
            <a:off x="7697510" y="3896439"/>
            <a:ext cx="1767364" cy="220861"/>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Poppins Light" pitchFamily="34" charset="0"/>
                <a:ea typeface="Poppins Light" pitchFamily="34" charset="-122"/>
                <a:cs typeface="Poppins Light" pitchFamily="34" charset="-120"/>
              </a:rPr>
              <a:t>Joint Ventures</a:t>
            </a:r>
            <a:endParaRPr lang="en-US" sz="1350" dirty="0"/>
          </a:p>
        </p:txBody>
      </p:sp>
      <p:sp>
        <p:nvSpPr>
          <p:cNvPr id="17" name="Text 14"/>
          <p:cNvSpPr/>
          <p:nvPr/>
        </p:nvSpPr>
        <p:spPr>
          <a:xfrm>
            <a:off x="7697510" y="4258628"/>
            <a:ext cx="6289119" cy="452438"/>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Light" pitchFamily="34" charset="0"/>
                <a:ea typeface="Roboto Light" pitchFamily="34" charset="-122"/>
                <a:cs typeface="Roboto Light" pitchFamily="34" charset="-120"/>
              </a:rPr>
              <a:t>Co-create industry-specific solutions that leverage our technology expertise and your market knowledge.</a:t>
            </a:r>
            <a:endParaRPr 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4105" y="819150"/>
            <a:ext cx="6596896" cy="614005"/>
          </a:xfrm>
          <a:prstGeom prst="rect">
            <a:avLst/>
          </a:prstGeom>
          <a:noFill/>
          <a:ln/>
        </p:spPr>
        <p:txBody>
          <a:bodyPr wrap="none" lIns="0" tIns="0" rIns="0" bIns="0" rtlCol="0" anchor="t"/>
          <a:lstStyle/>
          <a:p>
            <a:pPr algn="l" indent="0" marL="0">
              <a:lnSpc>
                <a:spcPts val="4800"/>
              </a:lnSpc>
              <a:buNone/>
            </a:pPr>
            <a:r>
              <a:rPr lang="en-US" sz="3850" dirty="0">
                <a:solidFill>
                  <a:srgbClr val="F2F2F3"/>
                </a:solidFill>
                <a:latin typeface="Poppins Light" pitchFamily="34" charset="0"/>
                <a:ea typeface="Poppins Light" pitchFamily="34" charset="-122"/>
                <a:cs typeface="Poppins Light" pitchFamily="34" charset="-120"/>
              </a:rPr>
              <a:t>Let's Start the Conversation</a:t>
            </a:r>
            <a:endParaRPr lang="en-US" sz="3850" dirty="0"/>
          </a:p>
        </p:txBody>
      </p:sp>
      <p:sp>
        <p:nvSpPr>
          <p:cNvPr id="4" name="Text 1"/>
          <p:cNvSpPr/>
          <p:nvPr/>
        </p:nvSpPr>
        <p:spPr>
          <a:xfrm>
            <a:off x="6174105" y="1924288"/>
            <a:ext cx="4469368" cy="736997"/>
          </a:xfrm>
          <a:prstGeom prst="rect">
            <a:avLst/>
          </a:prstGeom>
          <a:noFill/>
          <a:ln/>
        </p:spPr>
        <p:txBody>
          <a:bodyPr wrap="square" lIns="0" tIns="0" rIns="0" bIns="0" rtlCol="0" anchor="t"/>
          <a:lstStyle/>
          <a:p>
            <a:pPr algn="l" indent="0" marL="0">
              <a:lnSpc>
                <a:spcPts val="2900"/>
              </a:lnSpc>
              <a:buNone/>
            </a:pPr>
            <a:r>
              <a:rPr lang="en-US" sz="2300" dirty="0">
                <a:solidFill>
                  <a:srgbClr val="F2F2F3"/>
                </a:solidFill>
                <a:latin typeface="Poppins Light" pitchFamily="34" charset="0"/>
                <a:ea typeface="Poppins Light" pitchFamily="34" charset="-122"/>
                <a:cs typeface="Poppins Light" pitchFamily="34" charset="-120"/>
              </a:rPr>
              <a:t>Ready to Transform Your Payment Infrastructure?</a:t>
            </a:r>
            <a:endParaRPr lang="en-US" sz="2300" dirty="0"/>
          </a:p>
        </p:txBody>
      </p:sp>
      <p:sp>
        <p:nvSpPr>
          <p:cNvPr id="5" name="Text 2"/>
          <p:cNvSpPr/>
          <p:nvPr/>
        </p:nvSpPr>
        <p:spPr>
          <a:xfrm>
            <a:off x="6174105" y="2857738"/>
            <a:ext cx="4469368" cy="1257300"/>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Join leading enterprises already leveraging AutoIncentive's technology to reduce costs, enhance security, and create competitive advantages in their markets.</a:t>
            </a:r>
            <a:endParaRPr lang="en-US" sz="1500" dirty="0"/>
          </a:p>
        </p:txBody>
      </p:sp>
      <p:sp>
        <p:nvSpPr>
          <p:cNvPr id="6" name="Text 3"/>
          <p:cNvSpPr/>
          <p:nvPr/>
        </p:nvSpPr>
        <p:spPr>
          <a:xfrm>
            <a:off x="6174105" y="4291846"/>
            <a:ext cx="4469368" cy="1571625"/>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We'd welcome the opportunity to discuss how our AI agents, blockchain infrastructure, and X402 payment protocols can address your specific business challenges and unlock new growth opportunities.</a:t>
            </a:r>
            <a:endParaRPr lang="en-US" sz="1500" dirty="0"/>
          </a:p>
        </p:txBody>
      </p:sp>
      <p:pic>
        <p:nvPicPr>
          <p:cNvPr id="7" name="Image 1" descr="preencoded.png">    </p:cNvPr>
          <p:cNvPicPr>
            <a:picLocks noChangeAspect="1"/>
          </p:cNvPicPr>
          <p:nvPr/>
        </p:nvPicPr>
        <p:blipFill>
          <a:blip r:embed="rId2"/>
          <a:stretch>
            <a:fillRect/>
          </a:stretch>
        </p:blipFill>
        <p:spPr>
          <a:xfrm>
            <a:off x="11130439" y="1948815"/>
            <a:ext cx="2819757" cy="2819757"/>
          </a:xfrm>
          <a:prstGeom prst="rect">
            <a:avLst/>
          </a:prstGeom>
        </p:spPr>
      </p:pic>
      <p:sp>
        <p:nvSpPr>
          <p:cNvPr id="8" name="Shape 4"/>
          <p:cNvSpPr/>
          <p:nvPr/>
        </p:nvSpPr>
        <p:spPr>
          <a:xfrm>
            <a:off x="6174105" y="6261259"/>
            <a:ext cx="7768590" cy="1149191"/>
          </a:xfrm>
          <a:prstGeom prst="roundRect">
            <a:avLst>
              <a:gd name="adj" fmla="val 7181"/>
            </a:avLst>
          </a:prstGeom>
          <a:solidFill>
            <a:srgbClr val="252528"/>
          </a:solidFill>
          <a:ln/>
        </p:spPr>
      </p:sp>
      <p:pic>
        <p:nvPicPr>
          <p:cNvPr id="9" name="Image 2" descr="preencoded.png">    </p:cNvPr>
          <p:cNvPicPr>
            <a:picLocks noChangeAspect="1"/>
          </p:cNvPicPr>
          <p:nvPr/>
        </p:nvPicPr>
        <p:blipFill>
          <a:blip r:embed="rId3"/>
          <a:stretch>
            <a:fillRect/>
          </a:stretch>
        </p:blipFill>
        <p:spPr>
          <a:xfrm>
            <a:off x="6370558" y="6555819"/>
            <a:ext cx="245507" cy="196453"/>
          </a:xfrm>
          <a:prstGeom prst="rect">
            <a:avLst/>
          </a:prstGeom>
        </p:spPr>
      </p:pic>
      <p:sp>
        <p:nvSpPr>
          <p:cNvPr id="10" name="Text 5"/>
          <p:cNvSpPr/>
          <p:nvPr/>
        </p:nvSpPr>
        <p:spPr>
          <a:xfrm>
            <a:off x="6812518" y="6506766"/>
            <a:ext cx="6933724" cy="628650"/>
          </a:xfrm>
          <a:prstGeom prst="rect">
            <a:avLst/>
          </a:prstGeom>
          <a:noFill/>
          <a:ln/>
        </p:spPr>
        <p:txBody>
          <a:bodyPr wrap="square" lIns="0" tIns="0" rIns="0" bIns="0" rtlCol="0" anchor="t"/>
          <a:lstStyle/>
          <a:p>
            <a:pPr algn="l" indent="0" marL="0">
              <a:lnSpc>
                <a:spcPts val="2450"/>
              </a:lnSpc>
              <a:buNone/>
            </a:pPr>
            <a:r>
              <a:rPr lang="en-US" sz="1500" b="1" dirty="0">
                <a:solidFill>
                  <a:srgbClr val="FFFFFF"/>
                </a:solidFill>
                <a:latin typeface="Roboto Light" pitchFamily="34" charset="0"/>
                <a:ea typeface="Roboto Light" pitchFamily="34" charset="-122"/>
                <a:cs typeface="Roboto Light" pitchFamily="34" charset="-120"/>
              </a:rPr>
              <a:t>Schedule a consultation:</a:t>
            </a:r>
            <a:pPr algn="l" indent="0" marL="0">
              <a:lnSpc>
                <a:spcPts val="2450"/>
              </a:lnSpc>
              <a:buNone/>
            </a:pPr>
            <a:r>
              <a:rPr lang="en-US" sz="1500" dirty="0">
                <a:solidFill>
                  <a:srgbClr val="FFFFFF"/>
                </a:solidFill>
                <a:latin typeface="Roboto Light" pitchFamily="34" charset="0"/>
                <a:ea typeface="Roboto Light" pitchFamily="34" charset="-122"/>
                <a:cs typeface="Roboto Light" pitchFamily="34" charset="-120"/>
              </a:rPr>
              <a:t> Contact our partnership team to explore how AutoIncentive can accelerate your digital transformation journey.</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505"/>
          </a:xfrm>
          <a:prstGeom prst="rect">
            <a:avLst/>
          </a:prstGeom>
        </p:spPr>
      </p:pic>
      <p:sp>
        <p:nvSpPr>
          <p:cNvPr id="3" name="Text 0"/>
          <p:cNvSpPr/>
          <p:nvPr/>
        </p:nvSpPr>
        <p:spPr>
          <a:xfrm>
            <a:off x="560189" y="440055"/>
            <a:ext cx="5922407" cy="500182"/>
          </a:xfrm>
          <a:prstGeom prst="rect">
            <a:avLst/>
          </a:prstGeom>
          <a:noFill/>
          <a:ln/>
        </p:spPr>
        <p:txBody>
          <a:bodyPr wrap="none" lIns="0" tIns="0" rIns="0" bIns="0" rtlCol="0" anchor="t"/>
          <a:lstStyle/>
          <a:p>
            <a:pPr algn="l" indent="0" marL="0">
              <a:lnSpc>
                <a:spcPts val="3900"/>
              </a:lnSpc>
              <a:buNone/>
            </a:pPr>
            <a:r>
              <a:rPr lang="en-US" sz="3150" dirty="0">
                <a:solidFill>
                  <a:srgbClr val="F2F2F3"/>
                </a:solidFill>
                <a:latin typeface="Poppins Light" pitchFamily="34" charset="0"/>
                <a:ea typeface="Poppins Light" pitchFamily="34" charset="-122"/>
                <a:cs typeface="Poppins Light" pitchFamily="34" charset="-120"/>
              </a:rPr>
              <a:t>Get in Touch &amp; Partner with Us</a:t>
            </a:r>
            <a:endParaRPr lang="en-US" sz="3150" dirty="0"/>
          </a:p>
        </p:txBody>
      </p:sp>
      <p:sp>
        <p:nvSpPr>
          <p:cNvPr id="4" name="Text 1"/>
          <p:cNvSpPr/>
          <p:nvPr/>
        </p:nvSpPr>
        <p:spPr>
          <a:xfrm>
            <a:off x="560189" y="1180267"/>
            <a:ext cx="8023622" cy="511969"/>
          </a:xfrm>
          <a:prstGeom prst="rect">
            <a:avLst/>
          </a:prstGeom>
          <a:noFill/>
          <a:ln/>
        </p:spPr>
        <p:txBody>
          <a:bodyPr wrap="square" lIns="0" tIns="0" rIns="0" bIns="0" rtlCol="0" anchor="t"/>
          <a:lstStyle/>
          <a:p>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Ready to redefine the future of digital commerce? We invite you to connect with AutoIncentive and explore how our innovative technology can drive your success.</a:t>
            </a:r>
            <a:endParaRPr lang="en-US" sz="1250" dirty="0"/>
          </a:p>
        </p:txBody>
      </p:sp>
      <p:sp>
        <p:nvSpPr>
          <p:cNvPr id="5" name="Text 2"/>
          <p:cNvSpPr/>
          <p:nvPr/>
        </p:nvSpPr>
        <p:spPr>
          <a:xfrm>
            <a:off x="560189" y="1932265"/>
            <a:ext cx="2461141" cy="300038"/>
          </a:xfrm>
          <a:prstGeom prst="rect">
            <a:avLst/>
          </a:prstGeom>
          <a:noFill/>
          <a:ln/>
        </p:spPr>
        <p:txBody>
          <a:bodyPr wrap="none" lIns="0" tIns="0" rIns="0" bIns="0" rtlCol="0" anchor="t"/>
          <a:lstStyle/>
          <a:p>
            <a:pPr algn="l" indent="0" marL="0">
              <a:lnSpc>
                <a:spcPts val="2350"/>
              </a:lnSpc>
              <a:buNone/>
            </a:pPr>
            <a:r>
              <a:rPr lang="en-US" sz="1850" dirty="0">
                <a:solidFill>
                  <a:srgbClr val="F2F2F3"/>
                </a:solidFill>
                <a:latin typeface="Poppins Light" pitchFamily="34" charset="0"/>
                <a:ea typeface="Poppins Light" pitchFamily="34" charset="-122"/>
                <a:cs typeface="Poppins Light" pitchFamily="34" charset="-120"/>
              </a:rPr>
              <a:t>Contact Information:</a:t>
            </a:r>
            <a:endParaRPr lang="en-US" sz="1850" dirty="0"/>
          </a:p>
        </p:txBody>
      </p:sp>
      <p:sp>
        <p:nvSpPr>
          <p:cNvPr id="6" name="Text 3"/>
          <p:cNvSpPr/>
          <p:nvPr/>
        </p:nvSpPr>
        <p:spPr>
          <a:xfrm>
            <a:off x="560189" y="2472333"/>
            <a:ext cx="8023622" cy="255984"/>
          </a:xfrm>
          <a:prstGeom prst="rect">
            <a:avLst/>
          </a:prstGeom>
          <a:noFill/>
          <a:ln/>
        </p:spPr>
        <p:txBody>
          <a:bodyPr wrap="none" lIns="0" tIns="0" rIns="0" bIns="0" rtlCol="0" anchor="t"/>
          <a:lstStyle/>
          <a:p>
            <a:pPr algn="l" indent="0" marL="0">
              <a:lnSpc>
                <a:spcPts val="2000"/>
              </a:lnSpc>
              <a:buNone/>
            </a:pPr>
            <a:r>
              <a:rPr lang="en-US" sz="1250" b="1" dirty="0">
                <a:solidFill>
                  <a:srgbClr val="E5E0DF"/>
                </a:solidFill>
                <a:latin typeface="Roboto Light" pitchFamily="34" charset="0"/>
                <a:ea typeface="Roboto Light" pitchFamily="34" charset="-122"/>
                <a:cs typeface="Roboto Light" pitchFamily="34" charset="-120"/>
              </a:rPr>
              <a:t>Website:</a:t>
            </a:r>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 </a:t>
            </a:r>
            <a:pPr algn="l" indent="0" marL="0">
              <a:lnSpc>
                <a:spcPts val="2000"/>
              </a:lnSpc>
              <a:buNone/>
            </a:pPr>
            <a:r>
              <a:rPr lang="en-US" sz="1250" u="sng" dirty="0">
                <a:solidFill>
                  <a:srgbClr val="F2F2F3"/>
                </a:solidFill>
                <a:latin typeface="Roboto Light" pitchFamily="34" charset="0"/>
                <a:ea typeface="Roboto Light" pitchFamily="34" charset="-122"/>
                <a:cs typeface="Roboto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autoincentive.online</a:t>
            </a:r>
            <a:endParaRPr lang="en-US" sz="1250" dirty="0"/>
          </a:p>
        </p:txBody>
      </p:sp>
      <p:sp>
        <p:nvSpPr>
          <p:cNvPr id="7" name="Text 4"/>
          <p:cNvSpPr/>
          <p:nvPr/>
        </p:nvSpPr>
        <p:spPr>
          <a:xfrm>
            <a:off x="560189" y="2908340"/>
            <a:ext cx="8023622" cy="255984"/>
          </a:xfrm>
          <a:prstGeom prst="rect">
            <a:avLst/>
          </a:prstGeom>
          <a:noFill/>
          <a:ln/>
        </p:spPr>
        <p:txBody>
          <a:bodyPr wrap="none" lIns="0" tIns="0" rIns="0" bIns="0" rtlCol="0" anchor="t"/>
          <a:lstStyle/>
          <a:p>
            <a:pPr algn="l" indent="0" marL="0">
              <a:lnSpc>
                <a:spcPts val="2000"/>
              </a:lnSpc>
              <a:buNone/>
            </a:pPr>
            <a:r>
              <a:rPr lang="en-US" sz="1250" b="1" dirty="0">
                <a:solidFill>
                  <a:srgbClr val="E5E0DF"/>
                </a:solidFill>
                <a:latin typeface="Roboto Light" pitchFamily="34" charset="0"/>
                <a:ea typeface="Roboto Light" pitchFamily="34" charset="-122"/>
                <a:cs typeface="Roboto Light" pitchFamily="34" charset="-120"/>
              </a:rPr>
              <a:t>Email:</a:t>
            </a:r>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 </a:t>
            </a:r>
            <a:pPr algn="l" indent="0" marL="0">
              <a:lnSpc>
                <a:spcPts val="2000"/>
              </a:lnSpc>
              <a:buNone/>
            </a:pPr>
            <a:r>
              <a:rPr lang="en-US" sz="1250" u="sng" dirty="0">
                <a:solidFill>
                  <a:srgbClr val="F2F2F3"/>
                </a:solidFill>
                <a:latin typeface="Roboto Light" pitchFamily="34" charset="0"/>
                <a:ea typeface="Roboto Light" pitchFamily="34" charset="-122"/>
                <a:cs typeface="Roboto Light" pitchFamily="34" charset="-120"/>
                <a:hlinkClick r:id="rId3" invalidUrl="" action="" tgtFrame="" tooltip="" history="1" highlightClick="0" endSnd="0">
                  <a:extLst>
                    <a:ext uri="{A12FA001-AC4F-418D-AE19-62706E023703}">
                      <ahyp:hlinkClr xmlns:ahyp="http://schemas.microsoft.com/office/drawing/2018/hyperlinkcolor" val="tx"/>
                    </a:ext>
                  </a:extLst>
                </a:hlinkClick>
              </a:rPr>
              <a:t>contact@autoincentive.online</a:t>
            </a:r>
            <a:endParaRPr lang="en-US" sz="1250" dirty="0"/>
          </a:p>
        </p:txBody>
      </p:sp>
      <p:sp>
        <p:nvSpPr>
          <p:cNvPr id="8" name="Text 5"/>
          <p:cNvSpPr/>
          <p:nvPr/>
        </p:nvSpPr>
        <p:spPr>
          <a:xfrm>
            <a:off x="560189" y="3404354"/>
            <a:ext cx="4165044" cy="300038"/>
          </a:xfrm>
          <a:prstGeom prst="rect">
            <a:avLst/>
          </a:prstGeom>
          <a:noFill/>
          <a:ln/>
        </p:spPr>
        <p:txBody>
          <a:bodyPr wrap="none" lIns="0" tIns="0" rIns="0" bIns="0" rtlCol="0" anchor="t"/>
          <a:lstStyle/>
          <a:p>
            <a:pPr algn="l" indent="0" marL="0">
              <a:lnSpc>
                <a:spcPts val="2350"/>
              </a:lnSpc>
              <a:buNone/>
            </a:pPr>
            <a:r>
              <a:rPr lang="en-US" sz="1850" dirty="0">
                <a:solidFill>
                  <a:srgbClr val="F2F2F3"/>
                </a:solidFill>
                <a:latin typeface="Poppins Light" pitchFamily="34" charset="0"/>
                <a:ea typeface="Poppins Light" pitchFamily="34" charset="-122"/>
                <a:cs typeface="Poppins Light" pitchFamily="34" charset="-120"/>
              </a:rPr>
              <a:t>Explore Engagement Opportunities:</a:t>
            </a:r>
            <a:endParaRPr lang="en-US" sz="1850" dirty="0"/>
          </a:p>
        </p:txBody>
      </p:sp>
      <p:pic>
        <p:nvPicPr>
          <p:cNvPr id="9" name="Image 1"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189" y="3944422"/>
            <a:ext cx="400050" cy="400050"/>
          </a:xfrm>
          <a:prstGeom prst="rect">
            <a:avLst/>
          </a:prstGeom>
        </p:spPr>
      </p:pic>
      <p:sp>
        <p:nvSpPr>
          <p:cNvPr id="10" name="Text 6"/>
          <p:cNvSpPr/>
          <p:nvPr/>
        </p:nvSpPr>
        <p:spPr>
          <a:xfrm>
            <a:off x="1160264" y="4039433"/>
            <a:ext cx="2173367" cy="250031"/>
          </a:xfrm>
          <a:prstGeom prst="rect">
            <a:avLst/>
          </a:prstGeom>
          <a:noFill/>
          <a:ln/>
        </p:spPr>
        <p:txBody>
          <a:bodyPr wrap="none" lIns="0" tIns="0" rIns="0" bIns="0" rtlCol="0" anchor="t"/>
          <a:lstStyle/>
          <a:p>
            <a:pPr algn="l" indent="0" marL="0">
              <a:lnSpc>
                <a:spcPts val="1950"/>
              </a:lnSpc>
              <a:buNone/>
            </a:pPr>
            <a:r>
              <a:rPr lang="en-US" sz="1550" dirty="0">
                <a:solidFill>
                  <a:srgbClr val="E5E0DF"/>
                </a:solidFill>
                <a:latin typeface="Poppins Light" pitchFamily="34" charset="0"/>
                <a:ea typeface="Poppins Light" pitchFamily="34" charset="-122"/>
                <a:cs typeface="Poppins Light" pitchFamily="34" charset="-120"/>
              </a:rPr>
              <a:t>Strategic Partnerships</a:t>
            </a:r>
            <a:endParaRPr lang="en-US" sz="1550" dirty="0"/>
          </a:p>
        </p:txBody>
      </p:sp>
      <p:sp>
        <p:nvSpPr>
          <p:cNvPr id="11" name="Text 7"/>
          <p:cNvSpPr/>
          <p:nvPr/>
        </p:nvSpPr>
        <p:spPr>
          <a:xfrm>
            <a:off x="1160264" y="4385429"/>
            <a:ext cx="7423547" cy="255984"/>
          </a:xfrm>
          <a:prstGeom prst="rect">
            <a:avLst/>
          </a:prstGeom>
          <a:noFill/>
          <a:ln/>
        </p:spPr>
        <p:txBody>
          <a:bodyPr wrap="none" lIns="0" tIns="0" rIns="0" bIns="0" rtlCol="0" anchor="t"/>
          <a:lstStyle/>
          <a:p>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Collaborate on groundbreaking solutions and expand market reach together.</a:t>
            </a:r>
            <a:endParaRPr lang="en-US" sz="1250" dirty="0"/>
          </a:p>
        </p:txBody>
      </p:sp>
      <p:pic>
        <p:nvPicPr>
          <p:cNvPr id="12" name="Image 2"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189" y="4961453"/>
            <a:ext cx="400050" cy="400050"/>
          </a:xfrm>
          <a:prstGeom prst="rect">
            <a:avLst/>
          </a:prstGeom>
        </p:spPr>
      </p:pic>
      <p:sp>
        <p:nvSpPr>
          <p:cNvPr id="13" name="Text 8"/>
          <p:cNvSpPr/>
          <p:nvPr/>
        </p:nvSpPr>
        <p:spPr>
          <a:xfrm>
            <a:off x="1160264" y="5056465"/>
            <a:ext cx="2503170" cy="250031"/>
          </a:xfrm>
          <a:prstGeom prst="rect">
            <a:avLst/>
          </a:prstGeom>
          <a:noFill/>
          <a:ln/>
        </p:spPr>
        <p:txBody>
          <a:bodyPr wrap="none" lIns="0" tIns="0" rIns="0" bIns="0" rtlCol="0" anchor="t"/>
          <a:lstStyle/>
          <a:p>
            <a:pPr algn="l" indent="0" marL="0">
              <a:lnSpc>
                <a:spcPts val="1950"/>
              </a:lnSpc>
              <a:buNone/>
            </a:pPr>
            <a:r>
              <a:rPr lang="en-US" sz="1550" dirty="0">
                <a:solidFill>
                  <a:srgbClr val="E5E0DF"/>
                </a:solidFill>
                <a:latin typeface="Poppins Light" pitchFamily="34" charset="0"/>
                <a:ea typeface="Poppins Light" pitchFamily="34" charset="-122"/>
                <a:cs typeface="Poppins Light" pitchFamily="34" charset="-120"/>
              </a:rPr>
              <a:t>Investment Opportunities</a:t>
            </a:r>
            <a:endParaRPr lang="en-US" sz="1550" dirty="0"/>
          </a:p>
        </p:txBody>
      </p:sp>
      <p:sp>
        <p:nvSpPr>
          <p:cNvPr id="14" name="Text 9"/>
          <p:cNvSpPr/>
          <p:nvPr/>
        </p:nvSpPr>
        <p:spPr>
          <a:xfrm>
            <a:off x="1160264" y="5402461"/>
            <a:ext cx="7423547" cy="255984"/>
          </a:xfrm>
          <a:prstGeom prst="rect">
            <a:avLst/>
          </a:prstGeom>
          <a:noFill/>
          <a:ln/>
        </p:spPr>
        <p:txBody>
          <a:bodyPr wrap="none" lIns="0" tIns="0" rIns="0" bIns="0" rtlCol="0" anchor="t"/>
          <a:lstStyle/>
          <a:p>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Fuel our growth and share in the success of the next-gen incentive economy.</a:t>
            </a:r>
            <a:endParaRPr lang="en-US" sz="1250" dirty="0"/>
          </a:p>
        </p:txBody>
      </p:sp>
      <p:pic>
        <p:nvPicPr>
          <p:cNvPr id="15" name="Image 3"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0189" y="5978485"/>
            <a:ext cx="400050" cy="400050"/>
          </a:xfrm>
          <a:prstGeom prst="rect">
            <a:avLst/>
          </a:prstGeom>
        </p:spPr>
      </p:pic>
      <p:sp>
        <p:nvSpPr>
          <p:cNvPr id="16" name="Text 10"/>
          <p:cNvSpPr/>
          <p:nvPr/>
        </p:nvSpPr>
        <p:spPr>
          <a:xfrm>
            <a:off x="1160264" y="6073497"/>
            <a:ext cx="2390299" cy="250031"/>
          </a:xfrm>
          <a:prstGeom prst="rect">
            <a:avLst/>
          </a:prstGeom>
          <a:noFill/>
          <a:ln/>
        </p:spPr>
        <p:txBody>
          <a:bodyPr wrap="none" lIns="0" tIns="0" rIns="0" bIns="0" rtlCol="0" anchor="t"/>
          <a:lstStyle/>
          <a:p>
            <a:pPr algn="l" indent="0" marL="0">
              <a:lnSpc>
                <a:spcPts val="1950"/>
              </a:lnSpc>
              <a:buNone/>
            </a:pPr>
            <a:r>
              <a:rPr lang="en-US" sz="1550" dirty="0">
                <a:solidFill>
                  <a:srgbClr val="E5E0DF"/>
                </a:solidFill>
                <a:latin typeface="Poppins Light" pitchFamily="34" charset="0"/>
                <a:ea typeface="Poppins Light" pitchFamily="34" charset="-122"/>
                <a:cs typeface="Poppins Light" pitchFamily="34" charset="-120"/>
              </a:rPr>
              <a:t>Technology Integrations</a:t>
            </a:r>
            <a:endParaRPr lang="en-US" sz="1550" dirty="0"/>
          </a:p>
        </p:txBody>
      </p:sp>
      <p:sp>
        <p:nvSpPr>
          <p:cNvPr id="17" name="Text 11"/>
          <p:cNvSpPr/>
          <p:nvPr/>
        </p:nvSpPr>
        <p:spPr>
          <a:xfrm>
            <a:off x="1160264" y="6419493"/>
            <a:ext cx="7423547" cy="255984"/>
          </a:xfrm>
          <a:prstGeom prst="rect">
            <a:avLst/>
          </a:prstGeom>
          <a:noFill/>
          <a:ln/>
        </p:spPr>
        <p:txBody>
          <a:bodyPr wrap="none" lIns="0" tIns="0" rIns="0" bIns="0" rtlCol="0" anchor="t"/>
          <a:lstStyle/>
          <a:p>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Seamlessly embed our AI agents and payment protocols into your existing platforms.</a:t>
            </a:r>
            <a:endParaRPr lang="en-US" sz="1250" dirty="0"/>
          </a:p>
        </p:txBody>
      </p:sp>
      <p:sp>
        <p:nvSpPr>
          <p:cNvPr id="18" name="Shape 12"/>
          <p:cNvSpPr/>
          <p:nvPr/>
        </p:nvSpPr>
        <p:spPr>
          <a:xfrm>
            <a:off x="560189" y="6855500"/>
            <a:ext cx="8023622" cy="935950"/>
          </a:xfrm>
          <a:prstGeom prst="roundRect">
            <a:avLst>
              <a:gd name="adj" fmla="val 7183"/>
            </a:avLst>
          </a:prstGeom>
          <a:solidFill>
            <a:srgbClr val="252528"/>
          </a:solidFill>
          <a:ln/>
        </p:spPr>
      </p:sp>
      <p:pic>
        <p:nvPicPr>
          <p:cNvPr id="19" name="Image 4" descr="preencoded.png">    </p:cNvPr>
          <p:cNvPicPr>
            <a:picLocks noChangeAspect="1"/>
          </p:cNvPicPr>
          <p:nvPr/>
        </p:nvPicPr>
        <p:blipFill>
          <a:blip r:embed="rId10"/>
          <a:stretch>
            <a:fillRect/>
          </a:stretch>
        </p:blipFill>
        <p:spPr>
          <a:xfrm>
            <a:off x="720209" y="7090767"/>
            <a:ext cx="200025" cy="160020"/>
          </a:xfrm>
          <a:prstGeom prst="rect">
            <a:avLst/>
          </a:prstGeom>
        </p:spPr>
      </p:pic>
      <p:sp>
        <p:nvSpPr>
          <p:cNvPr id="20" name="Text 13"/>
          <p:cNvSpPr/>
          <p:nvPr/>
        </p:nvSpPr>
        <p:spPr>
          <a:xfrm>
            <a:off x="1080254" y="7055525"/>
            <a:ext cx="7343537" cy="511969"/>
          </a:xfrm>
          <a:prstGeom prst="rect">
            <a:avLst/>
          </a:prstGeom>
          <a:noFill/>
          <a:ln/>
        </p:spPr>
        <p:txBody>
          <a:bodyPr wrap="square" lIns="0" tIns="0" rIns="0" bIns="0" rtlCol="0" anchor="t"/>
          <a:lstStyle/>
          <a:p>
            <a:pPr algn="l" indent="0" marL="0">
              <a:lnSpc>
                <a:spcPts val="2000"/>
              </a:lnSpc>
              <a:buNone/>
            </a:pPr>
            <a:r>
              <a:rPr lang="en-US" sz="1250" b="1" dirty="0">
                <a:solidFill>
                  <a:srgbClr val="FFFFFF"/>
                </a:solidFill>
                <a:latin typeface="Roboto Light" pitchFamily="34" charset="0"/>
                <a:ea typeface="Roboto Light" pitchFamily="34" charset="-122"/>
                <a:cs typeface="Roboto Light" pitchFamily="34" charset="-120"/>
              </a:rPr>
              <a:t>Next Step:</a:t>
            </a:r>
            <a:pPr algn="l" indent="0" marL="0">
              <a:lnSpc>
                <a:spcPts val="2000"/>
              </a:lnSpc>
              <a:buNone/>
            </a:pPr>
            <a:r>
              <a:rPr lang="en-US" sz="1250" dirty="0">
                <a:solidFill>
                  <a:srgbClr val="FFFFFF"/>
                </a:solidFill>
                <a:latin typeface="Roboto Light" pitchFamily="34" charset="0"/>
                <a:ea typeface="Roboto Light" pitchFamily="34" charset="-122"/>
                <a:cs typeface="Roboto Light" pitchFamily="34" charset="-120"/>
              </a:rPr>
              <a:t> Reach out today to schedule a personalized demonstration or discuss tailored opportunities that align with your business objectives.</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Transforming Commerce with AI-Powered Incentive Solutions</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Pioneering the next generation of intelligent payment systems through cutting-edge AI agents, secure blockchain infrastructure, and innovative X402 payment protocols.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Our Vision: Revolutionizing Digital Transactions</a:t>
            </a:r>
            <a:endParaRPr lang="en-US" sz="4450" dirty="0"/>
          </a:p>
        </p:txBody>
      </p:sp>
      <p:sp>
        <p:nvSpPr>
          <p:cNvPr id="4" name="Text 1"/>
          <p:cNvSpPr/>
          <p:nvPr/>
        </p:nvSpPr>
        <p:spPr>
          <a:xfrm>
            <a:off x="6280190" y="359592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AutoIncentive is redefining how businesses handle transactions and incentives in the digital economy. We combine artificial intelligence, blockchain security, and next-generation payment protocols to create seamless, intelligent, and trustworthy commerce experiences.</a:t>
            </a:r>
            <a:endParaRPr lang="en-US" sz="1750" dirty="0"/>
          </a:p>
        </p:txBody>
      </p:sp>
      <p:sp>
        <p:nvSpPr>
          <p:cNvPr id="5" name="Text 2"/>
          <p:cNvSpPr/>
          <p:nvPr/>
        </p:nvSpPr>
        <p:spPr>
          <a:xfrm>
            <a:off x="6280190" y="530268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Our platform empowers enterprises to </a:t>
            </a:r>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automate incentive distribution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t>
            </a:r>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secure every transaction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and </a:t>
            </a:r>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streamline payment processing</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through technologies that work together in perfect harmony.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4766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Company Overview &amp; Mission</a:t>
            </a:r>
            <a:endParaRPr lang="en-US" sz="4450" dirty="0"/>
          </a:p>
        </p:txBody>
      </p:sp>
      <p:sp>
        <p:nvSpPr>
          <p:cNvPr id="4" name="Text 1"/>
          <p:cNvSpPr/>
          <p:nvPr/>
        </p:nvSpPr>
        <p:spPr>
          <a:xfrm>
            <a:off x="793790" y="310538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AutoIncentive stands as a recognized leader in AI-powered commerce solutions, pioneering the next generation of intelligent payment and incentive systems.</a:t>
            </a:r>
            <a:endParaRPr lang="en-US" sz="1750" dirty="0"/>
          </a:p>
        </p:txBody>
      </p:sp>
      <p:sp>
        <p:nvSpPr>
          <p:cNvPr id="5" name="Text 2"/>
          <p:cNvSpPr/>
          <p:nvPr/>
        </p:nvSpPr>
        <p:spPr>
          <a:xfrm>
            <a:off x="7937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Our mission is to seamlessly bridge the gap between traditional Web2 commerce and the emerging Web3 economy, fostering a secure, efficient, and dynamic environment for all digital transactions.</a:t>
            </a:r>
            <a:endParaRPr lang="en-US" sz="1750" dirty="0"/>
          </a:p>
        </p:txBody>
      </p:sp>
      <p:sp>
        <p:nvSpPr>
          <p:cNvPr id="6" name="Text 3"/>
          <p:cNvSpPr/>
          <p:nvPr/>
        </p:nvSpPr>
        <p:spPr>
          <a:xfrm>
            <a:off x="793790" y="5793105"/>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We empower enterprises with a core value proposition centered on intelligent automation and robust security, ensuring every interaction is optimized for growth, trust, and unparalleled user engagement.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6032" y="1076325"/>
            <a:ext cx="6927413" cy="567928"/>
          </a:xfrm>
          <a:prstGeom prst="rect">
            <a:avLst/>
          </a:prstGeom>
          <a:noFill/>
          <a:ln/>
        </p:spPr>
        <p:txBody>
          <a:bodyPr wrap="none" lIns="0" tIns="0" rIns="0" bIns="0" rtlCol="0" anchor="t"/>
          <a:lstStyle/>
          <a:p>
            <a:pPr algn="l" indent="0" marL="0">
              <a:lnSpc>
                <a:spcPts val="4450"/>
              </a:lnSpc>
              <a:buNone/>
            </a:pPr>
            <a:r>
              <a:rPr lang="en-US" sz="3550" dirty="0">
                <a:solidFill>
                  <a:srgbClr val="F2F2F3"/>
                </a:solidFill>
                <a:latin typeface="Poppins Light" pitchFamily="34" charset="0"/>
                <a:ea typeface="Poppins Light" pitchFamily="34" charset="-122"/>
                <a:cs typeface="Poppins Light" pitchFamily="34" charset="-120"/>
              </a:rPr>
              <a:t>Custom AI Agent Development</a:t>
            </a:r>
            <a:endParaRPr lang="en-US" sz="3550" dirty="0"/>
          </a:p>
        </p:txBody>
      </p:sp>
      <p:sp>
        <p:nvSpPr>
          <p:cNvPr id="4" name="Text 1"/>
          <p:cNvSpPr/>
          <p:nvPr/>
        </p:nvSpPr>
        <p:spPr>
          <a:xfrm>
            <a:off x="636032" y="1916787"/>
            <a:ext cx="7871936" cy="871895"/>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Unlock new levels of operational efficiency and innovation with AutoIncentive's bespoke AI agent solutions. We design, train, and deploy intelligent agents tailored to your unique business challenges, driving automation and strategic advantage across your enterprise.</a:t>
            </a:r>
            <a:endParaRPr lang="en-US" sz="1400" dirty="0"/>
          </a:p>
        </p:txBody>
      </p:sp>
      <p:sp>
        <p:nvSpPr>
          <p:cNvPr id="5" name="Text 2"/>
          <p:cNvSpPr/>
          <p:nvPr/>
        </p:nvSpPr>
        <p:spPr>
          <a:xfrm>
            <a:off x="636032" y="2993112"/>
            <a:ext cx="181689" cy="227052"/>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Poppins Light" pitchFamily="34" charset="0"/>
                <a:ea typeface="Poppins Light" pitchFamily="34" charset="-122"/>
                <a:cs typeface="Poppins Light" pitchFamily="34" charset="-120"/>
              </a:rPr>
              <a:t>01</a:t>
            </a:r>
            <a:endParaRPr lang="en-US" sz="1400" dirty="0"/>
          </a:p>
        </p:txBody>
      </p:sp>
      <p:sp>
        <p:nvSpPr>
          <p:cNvPr id="6" name="Shape 3"/>
          <p:cNvSpPr/>
          <p:nvPr/>
        </p:nvSpPr>
        <p:spPr>
          <a:xfrm>
            <a:off x="636032" y="3278981"/>
            <a:ext cx="3845123" cy="22860"/>
          </a:xfrm>
          <a:prstGeom prst="rect">
            <a:avLst/>
          </a:prstGeom>
          <a:solidFill>
            <a:srgbClr val="F2F2F3"/>
          </a:solidFill>
          <a:ln/>
        </p:spPr>
      </p:sp>
      <p:sp>
        <p:nvSpPr>
          <p:cNvPr id="7" name="Text 4"/>
          <p:cNvSpPr/>
          <p:nvPr/>
        </p:nvSpPr>
        <p:spPr>
          <a:xfrm>
            <a:off x="636032" y="3415546"/>
            <a:ext cx="2271593" cy="283964"/>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Analysis &amp; Strategy</a:t>
            </a:r>
            <a:endParaRPr lang="en-US" sz="1750" dirty="0"/>
          </a:p>
        </p:txBody>
      </p:sp>
      <p:sp>
        <p:nvSpPr>
          <p:cNvPr id="8" name="Text 5"/>
          <p:cNvSpPr/>
          <p:nvPr/>
        </p:nvSpPr>
        <p:spPr>
          <a:xfrm>
            <a:off x="636032" y="3808452"/>
            <a:ext cx="3845123" cy="581263"/>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Deep dive into your business processes and objectives to define optimal AI solutions.</a:t>
            </a:r>
            <a:endParaRPr lang="en-US" sz="1400" dirty="0"/>
          </a:p>
        </p:txBody>
      </p:sp>
      <p:sp>
        <p:nvSpPr>
          <p:cNvPr id="9" name="Text 6"/>
          <p:cNvSpPr/>
          <p:nvPr/>
        </p:nvSpPr>
        <p:spPr>
          <a:xfrm>
            <a:off x="4662845" y="2993112"/>
            <a:ext cx="181689" cy="227052"/>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Poppins Light" pitchFamily="34" charset="0"/>
                <a:ea typeface="Poppins Light" pitchFamily="34" charset="-122"/>
                <a:cs typeface="Poppins Light" pitchFamily="34" charset="-120"/>
              </a:rPr>
              <a:t>02</a:t>
            </a:r>
            <a:endParaRPr lang="en-US" sz="1400" dirty="0"/>
          </a:p>
        </p:txBody>
      </p:sp>
      <p:sp>
        <p:nvSpPr>
          <p:cNvPr id="10" name="Shape 7"/>
          <p:cNvSpPr/>
          <p:nvPr/>
        </p:nvSpPr>
        <p:spPr>
          <a:xfrm>
            <a:off x="4662845" y="3278981"/>
            <a:ext cx="3845123" cy="22860"/>
          </a:xfrm>
          <a:prstGeom prst="rect">
            <a:avLst/>
          </a:prstGeom>
          <a:solidFill>
            <a:srgbClr val="F2F2F3"/>
          </a:solidFill>
          <a:ln/>
        </p:spPr>
      </p:sp>
      <p:sp>
        <p:nvSpPr>
          <p:cNvPr id="11" name="Text 8"/>
          <p:cNvSpPr/>
          <p:nvPr/>
        </p:nvSpPr>
        <p:spPr>
          <a:xfrm>
            <a:off x="4662845" y="3415546"/>
            <a:ext cx="2343507" cy="283964"/>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Design &amp; Prototyping</a:t>
            </a:r>
            <a:endParaRPr lang="en-US" sz="1750" dirty="0"/>
          </a:p>
        </p:txBody>
      </p:sp>
      <p:sp>
        <p:nvSpPr>
          <p:cNvPr id="12" name="Text 9"/>
          <p:cNvSpPr/>
          <p:nvPr/>
        </p:nvSpPr>
        <p:spPr>
          <a:xfrm>
            <a:off x="4662845" y="3808452"/>
            <a:ext cx="3845123" cy="581263"/>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Architect robust agent frameworks and build functional prototypes for validation.</a:t>
            </a:r>
            <a:endParaRPr lang="en-US" sz="1400" dirty="0"/>
          </a:p>
        </p:txBody>
      </p:sp>
      <p:sp>
        <p:nvSpPr>
          <p:cNvPr id="13" name="Text 10"/>
          <p:cNvSpPr/>
          <p:nvPr/>
        </p:nvSpPr>
        <p:spPr>
          <a:xfrm>
            <a:off x="636032" y="4707612"/>
            <a:ext cx="181689" cy="227052"/>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Poppins Light" pitchFamily="34" charset="0"/>
                <a:ea typeface="Poppins Light" pitchFamily="34" charset="-122"/>
                <a:cs typeface="Poppins Light" pitchFamily="34" charset="-120"/>
              </a:rPr>
              <a:t>03</a:t>
            </a:r>
            <a:endParaRPr lang="en-US" sz="1400" dirty="0"/>
          </a:p>
        </p:txBody>
      </p:sp>
      <p:sp>
        <p:nvSpPr>
          <p:cNvPr id="14" name="Shape 11"/>
          <p:cNvSpPr/>
          <p:nvPr/>
        </p:nvSpPr>
        <p:spPr>
          <a:xfrm>
            <a:off x="636032" y="4993481"/>
            <a:ext cx="7871936" cy="22860"/>
          </a:xfrm>
          <a:prstGeom prst="rect">
            <a:avLst/>
          </a:prstGeom>
          <a:solidFill>
            <a:srgbClr val="F2F2F3"/>
          </a:solidFill>
          <a:ln/>
        </p:spPr>
      </p:sp>
      <p:sp>
        <p:nvSpPr>
          <p:cNvPr id="15" name="Text 12"/>
          <p:cNvSpPr/>
          <p:nvPr/>
        </p:nvSpPr>
        <p:spPr>
          <a:xfrm>
            <a:off x="636032" y="5130046"/>
            <a:ext cx="3320415" cy="283964"/>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Implementation &amp; Integration</a:t>
            </a:r>
            <a:endParaRPr lang="en-US" sz="1750" dirty="0"/>
          </a:p>
        </p:txBody>
      </p:sp>
      <p:sp>
        <p:nvSpPr>
          <p:cNvPr id="16" name="Text 13"/>
          <p:cNvSpPr/>
          <p:nvPr/>
        </p:nvSpPr>
        <p:spPr>
          <a:xfrm>
            <a:off x="636032" y="5522952"/>
            <a:ext cx="7871936" cy="290632"/>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Develop, rigorously test, and seamlessly integrate agents into your existing infrastructure.</a:t>
            </a:r>
            <a:endParaRPr lang="en-US" sz="1400" dirty="0"/>
          </a:p>
        </p:txBody>
      </p:sp>
      <p:sp>
        <p:nvSpPr>
          <p:cNvPr id="17" name="Text 14"/>
          <p:cNvSpPr/>
          <p:nvPr/>
        </p:nvSpPr>
        <p:spPr>
          <a:xfrm>
            <a:off x="636032" y="6154222"/>
            <a:ext cx="7871936" cy="290632"/>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5E0DF"/>
                </a:solidFill>
                <a:latin typeface="Roboto Light" pitchFamily="34" charset="0"/>
                <a:ea typeface="Roboto Light" pitchFamily="34" charset="-122"/>
                <a:cs typeface="Roboto Light" pitchFamily="34" charset="-120"/>
              </a:rPr>
              <a:t>Services:</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Custom agent development, advanced training, seamless deployment.</a:t>
            </a:r>
            <a:endParaRPr lang="en-US" sz="1400" dirty="0"/>
          </a:p>
        </p:txBody>
      </p:sp>
      <p:sp>
        <p:nvSpPr>
          <p:cNvPr id="18" name="Text 15"/>
          <p:cNvSpPr/>
          <p:nvPr/>
        </p:nvSpPr>
        <p:spPr>
          <a:xfrm>
            <a:off x="636032" y="6508433"/>
            <a:ext cx="7871936" cy="290632"/>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5E0DF"/>
                </a:solidFill>
                <a:latin typeface="Roboto Light" pitchFamily="34" charset="0"/>
                <a:ea typeface="Roboto Light" pitchFamily="34" charset="-122"/>
                <a:cs typeface="Roboto Light" pitchFamily="34" charset="-120"/>
              </a:rPr>
              <a:t>Benefits:</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24/7 automation, significant cost reduction, enhanced scalability.</a:t>
            </a:r>
            <a:endParaRPr lang="en-US" sz="1400" dirty="0"/>
          </a:p>
        </p:txBody>
      </p:sp>
      <p:sp>
        <p:nvSpPr>
          <p:cNvPr id="19" name="Text 16"/>
          <p:cNvSpPr/>
          <p:nvPr/>
        </p:nvSpPr>
        <p:spPr>
          <a:xfrm>
            <a:off x="636032" y="6862643"/>
            <a:ext cx="7871936" cy="290632"/>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5E0DF"/>
                </a:solidFill>
                <a:latin typeface="Roboto Light" pitchFamily="34" charset="0"/>
                <a:ea typeface="Roboto Light" pitchFamily="34" charset="-122"/>
                <a:cs typeface="Roboto Light" pitchFamily="34" charset="-120"/>
              </a:rPr>
              <a:t>Use Cases:</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Fraud detection, intelligent customer service, predictive market analysis.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7795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Seamless Web2 to Web3 Onboarding</a:t>
            </a:r>
            <a:endParaRPr lang="en-US" sz="4450" dirty="0"/>
          </a:p>
        </p:txBody>
      </p:sp>
      <p:sp>
        <p:nvSpPr>
          <p:cNvPr id="4" name="Text 1"/>
          <p:cNvSpPr/>
          <p:nvPr/>
        </p:nvSpPr>
        <p:spPr>
          <a:xfrm>
            <a:off x="793790" y="253567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Our comprehensive program guides traditional businesses through a smooth and secure transition to the decentralized Web3 ecosystem. We simplify complexity, enabling you to harness blockchain's full potential for growth and innovation.</a:t>
            </a:r>
            <a:endParaRPr lang="en-US" sz="1750" dirty="0"/>
          </a:p>
        </p:txBody>
      </p:sp>
      <p:sp>
        <p:nvSpPr>
          <p:cNvPr id="5" name="Text 2"/>
          <p:cNvSpPr/>
          <p:nvPr/>
        </p:nvSpPr>
        <p:spPr>
          <a:xfrm>
            <a:off x="793790" y="424243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We provide:</a:t>
            </a:r>
            <a:endParaRPr lang="en-US" sz="1750" dirty="0"/>
          </a:p>
        </p:txBody>
      </p:sp>
      <p:sp>
        <p:nvSpPr>
          <p:cNvPr id="6" name="Text 3"/>
          <p:cNvSpPr/>
          <p:nvPr/>
        </p:nvSpPr>
        <p:spPr>
          <a:xfrm>
            <a:off x="793790" y="486048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Wallet Setup &amp; Management:</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Secure digital asset integration.</a:t>
            </a:r>
            <a:endParaRPr lang="en-US" sz="1750" dirty="0"/>
          </a:p>
        </p:txBody>
      </p:sp>
      <p:sp>
        <p:nvSpPr>
          <p:cNvPr id="7" name="Text 4"/>
          <p:cNvSpPr/>
          <p:nvPr/>
        </p:nvSpPr>
        <p:spPr>
          <a:xfrm>
            <a:off x="793790" y="530268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Smart Contract Deployment:</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Automating agreements and logic.</a:t>
            </a:r>
            <a:endParaRPr lang="en-US" sz="1750" dirty="0"/>
          </a:p>
        </p:txBody>
      </p:sp>
      <p:sp>
        <p:nvSpPr>
          <p:cNvPr id="8" name="Text 5"/>
          <p:cNvSpPr/>
          <p:nvPr/>
        </p:nvSpPr>
        <p:spPr>
          <a:xfrm>
            <a:off x="793790" y="574488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Custom Token Integration: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Building new incentive models.</a:t>
            </a:r>
            <a:endParaRPr lang="en-US" sz="1750" dirty="0"/>
          </a:p>
        </p:txBody>
      </p:sp>
      <p:sp>
        <p:nvSpPr>
          <p:cNvPr id="9" name="Text 6"/>
          <p:cNvSpPr/>
          <p:nvPr/>
        </p:nvSpPr>
        <p:spPr>
          <a:xfrm>
            <a:off x="793790" y="636293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Targeting industries such as Retail, Finance, and Supply Chain, we measure success by enhanced transparency, operational efficiency, and the creation of new, resilient revenue streams.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7318" y="627102"/>
            <a:ext cx="7782163" cy="1215866"/>
          </a:xfrm>
          <a:prstGeom prst="rect">
            <a:avLst/>
          </a:prstGeom>
          <a:noFill/>
          <a:ln/>
        </p:spPr>
        <p:txBody>
          <a:bodyPr wrap="square" lIns="0" tIns="0" rIns="0" bIns="0" rtlCol="0" anchor="t"/>
          <a:lstStyle/>
          <a:p>
            <a:pPr algn="l" indent="0" marL="0">
              <a:lnSpc>
                <a:spcPts val="4750"/>
              </a:lnSpc>
              <a:buNone/>
            </a:pPr>
            <a:r>
              <a:rPr lang="en-US" sz="3800" dirty="0">
                <a:solidFill>
                  <a:srgbClr val="F2F2F3"/>
                </a:solidFill>
                <a:latin typeface="Poppins Light" pitchFamily="34" charset="0"/>
                <a:ea typeface="Poppins Light" pitchFamily="34" charset="-122"/>
                <a:cs typeface="Poppins Light" pitchFamily="34" charset="-120"/>
              </a:rPr>
              <a:t>X403 Authentication Protocol: Next-Gen Secure Access</a:t>
            </a:r>
            <a:endParaRPr lang="en-US" sz="3800" dirty="0"/>
          </a:p>
        </p:txBody>
      </p:sp>
      <p:sp>
        <p:nvSpPr>
          <p:cNvPr id="4" name="Text 1"/>
          <p:cNvSpPr/>
          <p:nvPr/>
        </p:nvSpPr>
        <p:spPr>
          <a:xfrm>
            <a:off x="6167318" y="2134791"/>
            <a:ext cx="7782163" cy="93368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AutoIncentive's X403 protocol pioneers a wallet-based authentication system for the decentralized Web3 economy, ensuring unparalleled security and user control over digital identities.</a:t>
            </a:r>
            <a:endParaRPr lang="en-US" sz="150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7318" y="3311604"/>
            <a:ext cx="194548" cy="194548"/>
          </a:xfrm>
          <a:prstGeom prst="rect">
            <a:avLst/>
          </a:prstGeom>
        </p:spPr>
      </p:pic>
      <p:sp>
        <p:nvSpPr>
          <p:cNvPr id="6" name="Shape 2"/>
          <p:cNvSpPr/>
          <p:nvPr/>
        </p:nvSpPr>
        <p:spPr>
          <a:xfrm>
            <a:off x="6167318" y="3594973"/>
            <a:ext cx="3793807" cy="22860"/>
          </a:xfrm>
          <a:prstGeom prst="rect">
            <a:avLst/>
          </a:prstGeom>
          <a:solidFill>
            <a:srgbClr val="F2F2F3"/>
          </a:solidFill>
          <a:ln/>
        </p:spPr>
      </p:sp>
      <p:sp>
        <p:nvSpPr>
          <p:cNvPr id="7" name="Text 3"/>
          <p:cNvSpPr/>
          <p:nvPr/>
        </p:nvSpPr>
        <p:spPr>
          <a:xfrm>
            <a:off x="6167318" y="3737967"/>
            <a:ext cx="2431971" cy="303967"/>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Poppins Light" pitchFamily="34" charset="0"/>
                <a:ea typeface="Poppins Light" pitchFamily="34" charset="-122"/>
                <a:cs typeface="Poppins Light" pitchFamily="34" charset="-120"/>
              </a:rPr>
              <a:t>Stateless Systems</a:t>
            </a:r>
            <a:endParaRPr lang="en-US" sz="1900" dirty="0"/>
          </a:p>
        </p:txBody>
      </p:sp>
      <p:sp>
        <p:nvSpPr>
          <p:cNvPr id="8" name="Text 4"/>
          <p:cNvSpPr/>
          <p:nvPr/>
        </p:nvSpPr>
        <p:spPr>
          <a:xfrm>
            <a:off x="6167318" y="4158615"/>
            <a:ext cx="3793807" cy="622459"/>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Enables frictionless, sessionless interactions across diverse platforms.</a:t>
            </a:r>
            <a:endParaRPr lang="en-US" sz="150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5674" y="3311604"/>
            <a:ext cx="194548" cy="194548"/>
          </a:xfrm>
          <a:prstGeom prst="rect">
            <a:avLst/>
          </a:prstGeom>
        </p:spPr>
      </p:pic>
      <p:sp>
        <p:nvSpPr>
          <p:cNvPr id="10" name="Shape 5"/>
          <p:cNvSpPr/>
          <p:nvPr/>
        </p:nvSpPr>
        <p:spPr>
          <a:xfrm>
            <a:off x="10155674" y="3594973"/>
            <a:ext cx="3793807" cy="22860"/>
          </a:xfrm>
          <a:prstGeom prst="rect">
            <a:avLst/>
          </a:prstGeom>
          <a:solidFill>
            <a:srgbClr val="F2F2F3"/>
          </a:solidFill>
          <a:ln/>
        </p:spPr>
      </p:sp>
      <p:sp>
        <p:nvSpPr>
          <p:cNvPr id="11" name="Text 6"/>
          <p:cNvSpPr/>
          <p:nvPr/>
        </p:nvSpPr>
        <p:spPr>
          <a:xfrm>
            <a:off x="10155674" y="3737967"/>
            <a:ext cx="2792611" cy="303967"/>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Poppins Light" pitchFamily="34" charset="0"/>
                <a:ea typeface="Poppins Light" pitchFamily="34" charset="-122"/>
                <a:cs typeface="Poppins Light" pitchFamily="34" charset="-120"/>
              </a:rPr>
              <a:t>Token-Gating Solutions</a:t>
            </a:r>
            <a:endParaRPr lang="en-US" sz="1900" dirty="0"/>
          </a:p>
        </p:txBody>
      </p:sp>
      <p:sp>
        <p:nvSpPr>
          <p:cNvPr id="12" name="Text 7"/>
          <p:cNvSpPr/>
          <p:nvPr/>
        </p:nvSpPr>
        <p:spPr>
          <a:xfrm>
            <a:off x="10155674" y="4158615"/>
            <a:ext cx="3793807" cy="622459"/>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Restricts access based on digital asset ownership for exclusive communities.</a:t>
            </a:r>
            <a:endParaRPr lang="en-US" sz="1500" dirty="0"/>
          </a:p>
        </p:txBody>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67318" y="5145762"/>
            <a:ext cx="194548" cy="194548"/>
          </a:xfrm>
          <a:prstGeom prst="rect">
            <a:avLst/>
          </a:prstGeom>
        </p:spPr>
      </p:pic>
      <p:sp>
        <p:nvSpPr>
          <p:cNvPr id="14" name="Shape 8"/>
          <p:cNvSpPr/>
          <p:nvPr/>
        </p:nvSpPr>
        <p:spPr>
          <a:xfrm>
            <a:off x="6167318" y="5429131"/>
            <a:ext cx="7782163" cy="22860"/>
          </a:xfrm>
          <a:prstGeom prst="rect">
            <a:avLst/>
          </a:prstGeom>
          <a:solidFill>
            <a:srgbClr val="F2F2F3"/>
          </a:solidFill>
          <a:ln/>
        </p:spPr>
      </p:sp>
      <p:sp>
        <p:nvSpPr>
          <p:cNvPr id="15" name="Text 9"/>
          <p:cNvSpPr/>
          <p:nvPr/>
        </p:nvSpPr>
        <p:spPr>
          <a:xfrm>
            <a:off x="6167318" y="5572125"/>
            <a:ext cx="4032528" cy="303967"/>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Poppins Light" pitchFamily="34" charset="0"/>
                <a:ea typeface="Poppins Light" pitchFamily="34" charset="-122"/>
                <a:cs typeface="Poppins Light" pitchFamily="34" charset="-120"/>
              </a:rPr>
              <a:t>Multi-Factor Authentication (MFA)</a:t>
            </a:r>
            <a:endParaRPr lang="en-US" sz="1900" dirty="0"/>
          </a:p>
        </p:txBody>
      </p:sp>
      <p:sp>
        <p:nvSpPr>
          <p:cNvPr id="16" name="Text 10"/>
          <p:cNvSpPr/>
          <p:nvPr/>
        </p:nvSpPr>
        <p:spPr>
          <a:xfrm>
            <a:off x="6167318" y="5992773"/>
            <a:ext cx="7782163" cy="311229"/>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Adds layers of biometric and device-based security for superior protection.</a:t>
            </a:r>
            <a:endParaRPr lang="en-US" sz="1500" dirty="0"/>
          </a:p>
        </p:txBody>
      </p:sp>
      <p:sp>
        <p:nvSpPr>
          <p:cNvPr id="17" name="Text 11"/>
          <p:cNvSpPr/>
          <p:nvPr/>
        </p:nvSpPr>
        <p:spPr>
          <a:xfrm>
            <a:off x="6167318" y="6668691"/>
            <a:ext cx="7782163" cy="93368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X403 significantly enhances data integrity, prevents unauthorized access, and reduces fraud across all digital interactions, ideal for secure enterprise logins and decentralized applications.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65309" y="946309"/>
            <a:ext cx="9146858" cy="504587"/>
          </a:xfrm>
          <a:prstGeom prst="rect">
            <a:avLst/>
          </a:prstGeom>
          <a:noFill/>
          <a:ln/>
        </p:spPr>
        <p:txBody>
          <a:bodyPr wrap="none" lIns="0" tIns="0" rIns="0" bIns="0" rtlCol="0" anchor="t"/>
          <a:lstStyle/>
          <a:p>
            <a:pPr algn="l" indent="0" marL="0">
              <a:lnSpc>
                <a:spcPts val="3950"/>
              </a:lnSpc>
              <a:buNone/>
            </a:pPr>
            <a:r>
              <a:rPr lang="en-US" sz="3150" dirty="0">
                <a:solidFill>
                  <a:srgbClr val="F2F2F3"/>
                </a:solidFill>
                <a:latin typeface="Poppins Light" pitchFamily="34" charset="0"/>
                <a:ea typeface="Poppins Light" pitchFamily="34" charset="-122"/>
                <a:cs typeface="Poppins Light" pitchFamily="34" charset="-120"/>
              </a:rPr>
              <a:t>Our Valued Partners &amp; Impactful Case Studies</a:t>
            </a:r>
            <a:endParaRPr lang="en-US" sz="3150" dirty="0"/>
          </a:p>
        </p:txBody>
      </p:sp>
      <p:sp>
        <p:nvSpPr>
          <p:cNvPr id="3" name="Text 1"/>
          <p:cNvSpPr/>
          <p:nvPr/>
        </p:nvSpPr>
        <p:spPr>
          <a:xfrm>
            <a:off x="565309" y="1773912"/>
            <a:ext cx="13499783" cy="516969"/>
          </a:xfrm>
          <a:prstGeom prst="rect">
            <a:avLst/>
          </a:prstGeom>
          <a:noFill/>
          <a:ln/>
        </p:spPr>
        <p:txBody>
          <a:bodyPr wrap="square" lIns="0" tIns="0" rIns="0" bIns="0" rtlCol="0" anchor="t"/>
          <a:lstStyle/>
          <a:p>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AutoIncentive proudly collaborates with industry leaders, empowering them with innovative AI and blockchain solutions. Our partnerships translate into tangible results and significant operational improvements.</a:t>
            </a:r>
            <a:endParaRPr lang="en-US" sz="1250" dirty="0"/>
          </a:p>
        </p:txBody>
      </p:sp>
      <p:pic>
        <p:nvPicPr>
          <p:cNvPr id="4" name="Image 0" descr="preencoded.png">    </p:cNvPr>
          <p:cNvPicPr>
            <a:picLocks noChangeAspect="1"/>
          </p:cNvPicPr>
          <p:nvPr/>
        </p:nvPicPr>
        <p:blipFill>
          <a:blip r:embed="rId1"/>
          <a:stretch>
            <a:fillRect/>
          </a:stretch>
        </p:blipFill>
        <p:spPr>
          <a:xfrm>
            <a:off x="572929" y="2578775"/>
            <a:ext cx="3274219" cy="1938218"/>
          </a:xfrm>
          <a:prstGeom prst="rect">
            <a:avLst/>
          </a:prstGeom>
        </p:spPr>
      </p:pic>
      <p:pic>
        <p:nvPicPr>
          <p:cNvPr id="5" name="Image 1" descr="preencoded.png">    </p:cNvPr>
          <p:cNvPicPr>
            <a:picLocks noChangeAspect="1"/>
          </p:cNvPicPr>
          <p:nvPr/>
        </p:nvPicPr>
        <p:blipFill>
          <a:blip r:embed="rId2"/>
          <a:stretch>
            <a:fillRect/>
          </a:stretch>
        </p:blipFill>
        <p:spPr>
          <a:xfrm>
            <a:off x="3976330" y="2578775"/>
            <a:ext cx="3274219" cy="1938218"/>
          </a:xfrm>
          <a:prstGeom prst="rect">
            <a:avLst/>
          </a:prstGeom>
        </p:spPr>
      </p:pic>
      <p:pic>
        <p:nvPicPr>
          <p:cNvPr id="6" name="Image 2" descr="preencoded.png">    </p:cNvPr>
          <p:cNvPicPr>
            <a:picLocks noChangeAspect="1"/>
          </p:cNvPicPr>
          <p:nvPr/>
        </p:nvPicPr>
        <p:blipFill>
          <a:blip r:embed="rId3"/>
          <a:stretch>
            <a:fillRect/>
          </a:stretch>
        </p:blipFill>
        <p:spPr>
          <a:xfrm>
            <a:off x="7379732" y="2578775"/>
            <a:ext cx="3274219" cy="1938218"/>
          </a:xfrm>
          <a:prstGeom prst="rect">
            <a:avLst/>
          </a:prstGeom>
        </p:spPr>
      </p:pic>
      <p:pic>
        <p:nvPicPr>
          <p:cNvPr id="7" name="Image 3" descr="preencoded.png">    </p:cNvPr>
          <p:cNvPicPr>
            <a:picLocks noChangeAspect="1"/>
          </p:cNvPicPr>
          <p:nvPr/>
        </p:nvPicPr>
        <p:blipFill>
          <a:blip r:embed="rId4"/>
          <a:stretch>
            <a:fillRect/>
          </a:stretch>
        </p:blipFill>
        <p:spPr>
          <a:xfrm>
            <a:off x="10783133" y="2578775"/>
            <a:ext cx="3274219" cy="1938218"/>
          </a:xfrm>
          <a:prstGeom prst="rect">
            <a:avLst/>
          </a:prstGeom>
        </p:spPr>
      </p:pic>
      <p:sp>
        <p:nvSpPr>
          <p:cNvPr id="8" name="Shape 2"/>
          <p:cNvSpPr/>
          <p:nvPr/>
        </p:nvSpPr>
        <p:spPr>
          <a:xfrm>
            <a:off x="565309" y="4804886"/>
            <a:ext cx="6669167" cy="2478405"/>
          </a:xfrm>
          <a:prstGeom prst="roundRect">
            <a:avLst>
              <a:gd name="adj" fmla="val 4427"/>
            </a:avLst>
          </a:prstGeom>
          <a:solidFill>
            <a:srgbClr val="050505"/>
          </a:solidFill>
          <a:ln w="22860">
            <a:solidFill>
              <a:srgbClr val="56565B"/>
            </a:solidFill>
            <a:prstDash val="solid"/>
          </a:ln>
        </p:spPr>
      </p:sp>
      <p:sp>
        <p:nvSpPr>
          <p:cNvPr id="9" name="Shape 3"/>
          <p:cNvSpPr/>
          <p:nvPr/>
        </p:nvSpPr>
        <p:spPr>
          <a:xfrm>
            <a:off x="542449" y="4804886"/>
            <a:ext cx="91440" cy="2478405"/>
          </a:xfrm>
          <a:prstGeom prst="roundRect">
            <a:avLst>
              <a:gd name="adj" fmla="val 74189"/>
            </a:avLst>
          </a:prstGeom>
          <a:solidFill>
            <a:srgbClr val="F2F2F3"/>
          </a:solidFill>
          <a:ln/>
        </p:spPr>
      </p:sp>
      <p:sp>
        <p:nvSpPr>
          <p:cNvPr id="10" name="Text 4"/>
          <p:cNvSpPr/>
          <p:nvPr/>
        </p:nvSpPr>
        <p:spPr>
          <a:xfrm>
            <a:off x="818198" y="4989195"/>
            <a:ext cx="5174694" cy="252413"/>
          </a:xfrm>
          <a:prstGeom prst="rect">
            <a:avLst/>
          </a:prstGeom>
          <a:noFill/>
          <a:ln/>
        </p:spPr>
        <p:txBody>
          <a:bodyPr wrap="none" lIns="0" tIns="0" rIns="0" bIns="0" rtlCol="0" anchor="t"/>
          <a:lstStyle/>
          <a:p>
            <a:pPr algn="l" indent="0" marL="0">
              <a:lnSpc>
                <a:spcPts val="1950"/>
              </a:lnSpc>
              <a:buNone/>
            </a:pPr>
            <a:r>
              <a:rPr lang="en-US" sz="1550" dirty="0">
                <a:solidFill>
                  <a:srgbClr val="E5E0DF"/>
                </a:solidFill>
                <a:latin typeface="Poppins Light" pitchFamily="34" charset="0"/>
                <a:ea typeface="Poppins Light" pitchFamily="34" charset="-122"/>
                <a:cs typeface="Poppins Light" pitchFamily="34" charset="-120"/>
              </a:rPr>
              <a:t>Danube Properties: Enhanced Transaction Efficiency</a:t>
            </a:r>
            <a:endParaRPr lang="en-US" sz="1550" dirty="0"/>
          </a:p>
        </p:txBody>
      </p:sp>
      <p:sp>
        <p:nvSpPr>
          <p:cNvPr id="11" name="Text 5"/>
          <p:cNvSpPr/>
          <p:nvPr/>
        </p:nvSpPr>
        <p:spPr>
          <a:xfrm>
            <a:off x="818198" y="5338405"/>
            <a:ext cx="6231969" cy="775454"/>
          </a:xfrm>
          <a:prstGeom prst="rect">
            <a:avLst/>
          </a:prstGeom>
          <a:noFill/>
          <a:ln/>
        </p:spPr>
        <p:txBody>
          <a:bodyPr wrap="square" lIns="0" tIns="0" rIns="0" bIns="0" rtlCol="0" anchor="t"/>
          <a:lstStyle/>
          <a:p>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Partnering with AutoIncentive, Danube Properties revolutionized their property transaction and incentive systems. Our AI agents streamlined complex workflows, leading to significant time and cost savings.</a:t>
            </a:r>
            <a:endParaRPr lang="en-US" sz="1250" dirty="0"/>
          </a:p>
        </p:txBody>
      </p:sp>
      <p:sp>
        <p:nvSpPr>
          <p:cNvPr id="12" name="Text 6"/>
          <p:cNvSpPr/>
          <p:nvPr/>
        </p:nvSpPr>
        <p:spPr>
          <a:xfrm>
            <a:off x="818198" y="6210657"/>
            <a:ext cx="6231969" cy="258485"/>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E0DF"/>
                </a:solidFill>
                <a:latin typeface="Roboto Light" pitchFamily="34" charset="0"/>
                <a:ea typeface="Roboto Light" pitchFamily="34" charset="-122"/>
                <a:cs typeface="Roboto Light" pitchFamily="34" charset="-120"/>
              </a:rPr>
              <a:t>Reduced transaction processing time by </a:t>
            </a:r>
            <a:pPr algn="l" indent="0" marL="0">
              <a:lnSpc>
                <a:spcPts val="2000"/>
              </a:lnSpc>
              <a:buNone/>
            </a:pPr>
            <a:r>
              <a:rPr lang="en-US" sz="1250" dirty="0">
                <a:solidFill>
                  <a:srgbClr val="006400"/>
                </a:solidFill>
                <a:latin typeface="Roboto Light" pitchFamily="34" charset="0"/>
                <a:ea typeface="Roboto Light" pitchFamily="34" charset="-122"/>
                <a:cs typeface="Roboto Light" pitchFamily="34" charset="-120"/>
              </a:rPr>
              <a:t>30%</a:t>
            </a:r>
            <a:endParaRPr lang="en-US" sz="1250" dirty="0"/>
          </a:p>
        </p:txBody>
      </p:sp>
      <p:sp>
        <p:nvSpPr>
          <p:cNvPr id="13" name="Text 7"/>
          <p:cNvSpPr/>
          <p:nvPr/>
        </p:nvSpPr>
        <p:spPr>
          <a:xfrm>
            <a:off x="818198" y="6525578"/>
            <a:ext cx="6231969" cy="258485"/>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E0DF"/>
                </a:solidFill>
                <a:latin typeface="Roboto Light" pitchFamily="34" charset="0"/>
                <a:ea typeface="Roboto Light" pitchFamily="34" charset="-122"/>
                <a:cs typeface="Roboto Light" pitchFamily="34" charset="-120"/>
              </a:rPr>
              <a:t>Increased incentive payout speed by </a:t>
            </a:r>
            <a:pPr algn="l" indent="0" marL="0">
              <a:lnSpc>
                <a:spcPts val="2000"/>
              </a:lnSpc>
              <a:buNone/>
            </a:pPr>
            <a:r>
              <a:rPr lang="en-US" sz="1250" dirty="0">
                <a:solidFill>
                  <a:srgbClr val="006400"/>
                </a:solidFill>
                <a:latin typeface="Roboto Light" pitchFamily="34" charset="0"/>
                <a:ea typeface="Roboto Light" pitchFamily="34" charset="-122"/>
                <a:cs typeface="Roboto Light" pitchFamily="34" charset="-120"/>
              </a:rPr>
              <a:t>25%</a:t>
            </a:r>
            <a:endParaRPr lang="en-US" sz="1250" dirty="0"/>
          </a:p>
        </p:txBody>
      </p:sp>
      <p:sp>
        <p:nvSpPr>
          <p:cNvPr id="14" name="Text 8"/>
          <p:cNvSpPr/>
          <p:nvPr/>
        </p:nvSpPr>
        <p:spPr>
          <a:xfrm>
            <a:off x="818198" y="6840498"/>
            <a:ext cx="6231969" cy="258485"/>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E0DF"/>
                </a:solidFill>
                <a:latin typeface="Roboto Light" pitchFamily="34" charset="0"/>
                <a:ea typeface="Roboto Light" pitchFamily="34" charset="-122"/>
                <a:cs typeface="Roboto Light" pitchFamily="34" charset="-120"/>
              </a:rPr>
              <a:t>Achieved </a:t>
            </a:r>
            <a:pPr algn="l" indent="0" marL="0">
              <a:lnSpc>
                <a:spcPts val="2000"/>
              </a:lnSpc>
              <a:buNone/>
            </a:pPr>
            <a:r>
              <a:rPr lang="en-US" sz="1250" dirty="0">
                <a:solidFill>
                  <a:srgbClr val="006400"/>
                </a:solidFill>
                <a:latin typeface="Roboto Light" pitchFamily="34" charset="0"/>
                <a:ea typeface="Roboto Light" pitchFamily="34" charset="-122"/>
                <a:cs typeface="Roboto Light" pitchFamily="34" charset="-120"/>
              </a:rPr>
              <a:t>99%</a:t>
            </a:r>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 accuracy in incentive calculations</a:t>
            </a:r>
            <a:endParaRPr lang="en-US" sz="1250" dirty="0"/>
          </a:p>
        </p:txBody>
      </p:sp>
      <p:sp>
        <p:nvSpPr>
          <p:cNvPr id="15" name="Shape 9"/>
          <p:cNvSpPr/>
          <p:nvPr/>
        </p:nvSpPr>
        <p:spPr>
          <a:xfrm>
            <a:off x="7395924" y="4804886"/>
            <a:ext cx="6669167" cy="2478405"/>
          </a:xfrm>
          <a:prstGeom prst="roundRect">
            <a:avLst>
              <a:gd name="adj" fmla="val 4427"/>
            </a:avLst>
          </a:prstGeom>
          <a:solidFill>
            <a:srgbClr val="050505"/>
          </a:solidFill>
          <a:ln w="22860">
            <a:solidFill>
              <a:srgbClr val="56565B"/>
            </a:solidFill>
            <a:prstDash val="solid"/>
          </a:ln>
        </p:spPr>
      </p:sp>
      <p:sp>
        <p:nvSpPr>
          <p:cNvPr id="16" name="Shape 10"/>
          <p:cNvSpPr/>
          <p:nvPr/>
        </p:nvSpPr>
        <p:spPr>
          <a:xfrm>
            <a:off x="7373064" y="4804886"/>
            <a:ext cx="91440" cy="2478405"/>
          </a:xfrm>
          <a:prstGeom prst="roundRect">
            <a:avLst>
              <a:gd name="adj" fmla="val 74189"/>
            </a:avLst>
          </a:prstGeom>
          <a:solidFill>
            <a:srgbClr val="F2F2F3"/>
          </a:solidFill>
          <a:ln/>
        </p:spPr>
      </p:sp>
      <p:sp>
        <p:nvSpPr>
          <p:cNvPr id="17" name="Text 11"/>
          <p:cNvSpPr/>
          <p:nvPr/>
        </p:nvSpPr>
        <p:spPr>
          <a:xfrm>
            <a:off x="7648813" y="4989195"/>
            <a:ext cx="5941814" cy="252413"/>
          </a:xfrm>
          <a:prstGeom prst="rect">
            <a:avLst/>
          </a:prstGeom>
          <a:noFill/>
          <a:ln/>
        </p:spPr>
        <p:txBody>
          <a:bodyPr wrap="none" lIns="0" tIns="0" rIns="0" bIns="0" rtlCol="0" anchor="t"/>
          <a:lstStyle/>
          <a:p>
            <a:pPr algn="l" indent="0" marL="0">
              <a:lnSpc>
                <a:spcPts val="1950"/>
              </a:lnSpc>
              <a:buNone/>
            </a:pPr>
            <a:r>
              <a:rPr lang="en-US" sz="1550" dirty="0">
                <a:solidFill>
                  <a:srgbClr val="E5E0DF"/>
                </a:solidFill>
                <a:latin typeface="Poppins Light" pitchFamily="34" charset="0"/>
                <a:ea typeface="Poppins Light" pitchFamily="34" charset="-122"/>
                <a:cs typeface="Poppins Light" pitchFamily="34" charset="-120"/>
              </a:rPr>
              <a:t>Dubai Brokerage Company: Fortified Security &amp; Compliance</a:t>
            </a:r>
            <a:endParaRPr lang="en-US" sz="1550" dirty="0"/>
          </a:p>
        </p:txBody>
      </p:sp>
      <p:sp>
        <p:nvSpPr>
          <p:cNvPr id="18" name="Text 12"/>
          <p:cNvSpPr/>
          <p:nvPr/>
        </p:nvSpPr>
        <p:spPr>
          <a:xfrm>
            <a:off x="7648813" y="5338405"/>
            <a:ext cx="6231969" cy="775454"/>
          </a:xfrm>
          <a:prstGeom prst="rect">
            <a:avLst/>
          </a:prstGeom>
          <a:noFill/>
          <a:ln/>
        </p:spPr>
        <p:txBody>
          <a:bodyPr wrap="square" lIns="0" tIns="0" rIns="0" bIns="0" rtlCol="0" anchor="t"/>
          <a:lstStyle/>
          <a:p>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Dubai Brokerage Company leveraged AutoIncentive's X403 protocol to bolster their security infrastructure and automate compliance. This resulted in a more secure and efficient client transaction environment.</a:t>
            </a:r>
            <a:endParaRPr lang="en-US" sz="1250" dirty="0"/>
          </a:p>
        </p:txBody>
      </p:sp>
      <p:sp>
        <p:nvSpPr>
          <p:cNvPr id="19" name="Text 13"/>
          <p:cNvSpPr/>
          <p:nvPr/>
        </p:nvSpPr>
        <p:spPr>
          <a:xfrm>
            <a:off x="7648813" y="6210657"/>
            <a:ext cx="6231969" cy="258485"/>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E0DF"/>
                </a:solidFill>
                <a:latin typeface="Roboto Light" pitchFamily="34" charset="0"/>
                <a:ea typeface="Roboto Light" pitchFamily="34" charset="-122"/>
                <a:cs typeface="Roboto Light" pitchFamily="34" charset="-120"/>
              </a:rPr>
              <a:t>Reduced fraud attempts by </a:t>
            </a:r>
            <a:pPr algn="l" indent="0" marL="0">
              <a:lnSpc>
                <a:spcPts val="2000"/>
              </a:lnSpc>
              <a:buNone/>
            </a:pPr>
            <a:r>
              <a:rPr lang="en-US" sz="1250" dirty="0">
                <a:solidFill>
                  <a:srgbClr val="006400"/>
                </a:solidFill>
                <a:latin typeface="Roboto Light" pitchFamily="34" charset="0"/>
                <a:ea typeface="Roboto Light" pitchFamily="34" charset="-122"/>
                <a:cs typeface="Roboto Light" pitchFamily="34" charset="-120"/>
              </a:rPr>
              <a:t>40%</a:t>
            </a:r>
            <a:endParaRPr lang="en-US" sz="1250" dirty="0"/>
          </a:p>
        </p:txBody>
      </p:sp>
      <p:sp>
        <p:nvSpPr>
          <p:cNvPr id="20" name="Text 14"/>
          <p:cNvSpPr/>
          <p:nvPr/>
        </p:nvSpPr>
        <p:spPr>
          <a:xfrm>
            <a:off x="7648813" y="6525578"/>
            <a:ext cx="6231969" cy="258485"/>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E0DF"/>
                </a:solidFill>
                <a:latin typeface="Roboto Light" pitchFamily="34" charset="0"/>
                <a:ea typeface="Roboto Light" pitchFamily="34" charset="-122"/>
                <a:cs typeface="Roboto Light" pitchFamily="34" charset="-120"/>
              </a:rPr>
              <a:t>Automated compliance checks, saving </a:t>
            </a:r>
            <a:pPr algn="l" indent="0" marL="0">
              <a:lnSpc>
                <a:spcPts val="2000"/>
              </a:lnSpc>
              <a:buNone/>
            </a:pPr>
            <a:r>
              <a:rPr lang="en-US" sz="1250" dirty="0">
                <a:solidFill>
                  <a:srgbClr val="006400"/>
                </a:solidFill>
                <a:latin typeface="Roboto Light" pitchFamily="34" charset="0"/>
                <a:ea typeface="Roboto Light" pitchFamily="34" charset="-122"/>
                <a:cs typeface="Roboto Light" pitchFamily="34" charset="-120"/>
              </a:rPr>
              <a:t>150+ hours</a:t>
            </a:r>
            <a:pPr algn="l" indent="0" marL="0">
              <a:lnSpc>
                <a:spcPts val="2000"/>
              </a:lnSpc>
              <a:buNone/>
            </a:pPr>
            <a:r>
              <a:rPr lang="en-US" sz="1250" dirty="0">
                <a:solidFill>
                  <a:srgbClr val="E5E0DF"/>
                </a:solidFill>
                <a:latin typeface="Roboto Light" pitchFamily="34" charset="0"/>
                <a:ea typeface="Roboto Light" pitchFamily="34" charset="-122"/>
                <a:cs typeface="Roboto Light" pitchFamily="34" charset="-120"/>
              </a:rPr>
              <a:t> monthly</a:t>
            </a:r>
            <a:endParaRPr lang="en-US" sz="1250" dirty="0"/>
          </a:p>
        </p:txBody>
      </p:sp>
      <p:sp>
        <p:nvSpPr>
          <p:cNvPr id="21" name="Text 15"/>
          <p:cNvSpPr/>
          <p:nvPr/>
        </p:nvSpPr>
        <p:spPr>
          <a:xfrm>
            <a:off x="7648813" y="6840498"/>
            <a:ext cx="6231969" cy="258485"/>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E0DF"/>
                </a:solidFill>
                <a:latin typeface="Roboto Light" pitchFamily="34" charset="0"/>
                <a:ea typeface="Roboto Light" pitchFamily="34" charset="-122"/>
                <a:cs typeface="Roboto Light" pitchFamily="34" charset="-120"/>
              </a:rPr>
              <a:t>Enhanced client trust through multi-factor authentication integration</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11392"/>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AIT Token Economics: Driving Value &amp; Governance</a:t>
            </a:r>
            <a:endParaRPr lang="en-US" sz="4450" dirty="0"/>
          </a:p>
        </p:txBody>
      </p:sp>
      <p:sp>
        <p:nvSpPr>
          <p:cNvPr id="4" name="Text 1"/>
          <p:cNvSpPr/>
          <p:nvPr/>
        </p:nvSpPr>
        <p:spPr>
          <a:xfrm>
            <a:off x="6280190" y="4077891"/>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AIT token underpins AutoIncentive's ecosystem, enabling transaction utility, premium feature access, and incentivized participation across our AI and blockchain solutions. Token holders actively shape platform evolution through governance voting, while also benefiting from a profit-sharing mechanism derived from platform revenues. This robust economic model aligns stakeholder interests, fostering sustainable growth and a dynamic incentive structure for the future of digital commerce.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2025-12-12T14:15:51Z</dcterms:created>
  <dcterms:modified xsi:type="dcterms:W3CDTF">2025-12-12T14:15:51Z</dcterms:modified>
</cp:coreProperties>
</file>